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2" r:id="rId1"/>
    <p:sldMasterId id="2147483745" r:id="rId2"/>
  </p:sldMasterIdLst>
  <p:notesMasterIdLst>
    <p:notesMasterId r:id="rId32"/>
  </p:notesMasterIdLst>
  <p:handoutMasterIdLst>
    <p:handoutMasterId r:id="rId33"/>
  </p:handoutMasterIdLst>
  <p:sldIdLst>
    <p:sldId id="484" r:id="rId3"/>
    <p:sldId id="284" r:id="rId4"/>
    <p:sldId id="533" r:id="rId5"/>
    <p:sldId id="288" r:id="rId6"/>
    <p:sldId id="540" r:id="rId7"/>
    <p:sldId id="541" r:id="rId8"/>
    <p:sldId id="542" r:id="rId9"/>
    <p:sldId id="543" r:id="rId10"/>
    <p:sldId id="544" r:id="rId11"/>
    <p:sldId id="547" r:id="rId12"/>
    <p:sldId id="548" r:id="rId13"/>
    <p:sldId id="549" r:id="rId14"/>
    <p:sldId id="550" r:id="rId15"/>
    <p:sldId id="551" r:id="rId16"/>
    <p:sldId id="553" r:id="rId17"/>
    <p:sldId id="552" r:id="rId18"/>
    <p:sldId id="555" r:id="rId19"/>
    <p:sldId id="556" r:id="rId20"/>
    <p:sldId id="557" r:id="rId21"/>
    <p:sldId id="558" r:id="rId22"/>
    <p:sldId id="559" r:id="rId23"/>
    <p:sldId id="560" r:id="rId24"/>
    <p:sldId id="561" r:id="rId25"/>
    <p:sldId id="562" r:id="rId26"/>
    <p:sldId id="564" r:id="rId27"/>
    <p:sldId id="565" r:id="rId28"/>
    <p:sldId id="566" r:id="rId29"/>
    <p:sldId id="568" r:id="rId30"/>
    <p:sldId id="570" r:id="rId31"/>
  </p:sldIdLst>
  <p:sldSz cx="9144000" cy="6858000" type="screen4x3"/>
  <p:notesSz cx="6797675" cy="99282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0"/>
      </p:ext>
    </p:extLst>
  </p:showPr>
  <p:clrMru>
    <a:srgbClr val="005696"/>
    <a:srgbClr val="990000"/>
    <a:srgbClr val="CDD8E5"/>
    <a:srgbClr val="00C005"/>
    <a:srgbClr val="FFFF00"/>
    <a:srgbClr val="FFB7B7"/>
    <a:srgbClr val="9FB5CD"/>
    <a:srgbClr val="FFFFFF"/>
    <a:srgbClr val="FEA501"/>
    <a:srgbClr val="EAEAE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8" autoAdjust="0"/>
    <p:restoredTop sz="84291" autoAdjust="0"/>
  </p:normalViewPr>
  <p:slideViewPr>
    <p:cSldViewPr snapToGrid="0">
      <p:cViewPr varScale="1">
        <p:scale>
          <a:sx n="76" d="100"/>
          <a:sy n="76" d="100"/>
        </p:scale>
        <p:origin x="-1758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4652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-1950" y="-90"/>
      </p:cViewPr>
      <p:guideLst>
        <p:guide orient="horz" pos="3127"/>
        <p:guide pos="2142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4.xml"/><Relationship Id="rId1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6145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0" tIns="46150" rIns="92300" bIns="4615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23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911" y="0"/>
            <a:ext cx="2946144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0" tIns="46150" rIns="92300" bIns="4615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24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30223"/>
            <a:ext cx="2946145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0" tIns="46150" rIns="92300" bIns="4615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25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911" y="9430223"/>
            <a:ext cx="2946144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0" tIns="46150" rIns="92300" bIns="4615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D592492-A561-CA4B-9BC8-43DCBD6D63AC}" type="slidenum">
              <a:rPr lang="en-US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485050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6145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0" tIns="46150" rIns="92300" bIns="4615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911" y="0"/>
            <a:ext cx="2946144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0" tIns="46150" rIns="92300" bIns="4615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4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254" y="4715907"/>
            <a:ext cx="5437168" cy="446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0" tIns="46150" rIns="92300" bIns="461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30223"/>
            <a:ext cx="2946145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0" tIns="46150" rIns="92300" bIns="4615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911" y="9430223"/>
            <a:ext cx="2946144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0" tIns="46150" rIns="92300" bIns="4615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87A0291-C69D-8B46-8086-5509DFD799B1}" type="slidenum">
              <a:rPr lang="de-DE"/>
              <a:pPr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4992019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9934" indent="-288436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53744" indent="-230749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15242" indent="-230749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76740" indent="-230749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38237" indent="-230749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99735" indent="-230749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61233" indent="-230749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922730" indent="-230749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C8A0044B-9621-D442-9C88-6ED8B240719D}" type="slidenum">
              <a:rPr lang="de-DE" sz="1200"/>
              <a:pPr eaLnBrk="1" hangingPunct="1"/>
              <a:t>1</a:t>
            </a:fld>
            <a:endParaRPr lang="de-DE" sz="1200" dirty="0"/>
          </a:p>
        </p:txBody>
      </p:sp>
      <p:sp>
        <p:nvSpPr>
          <p:cNvPr id="50179" name="Rectangle 7"/>
          <p:cNvSpPr txBox="1">
            <a:spLocks noGrp="1" noChangeArrowheads="1"/>
          </p:cNvSpPr>
          <p:nvPr/>
        </p:nvSpPr>
        <p:spPr bwMode="auto">
          <a:xfrm>
            <a:off x="3853150" y="9434996"/>
            <a:ext cx="2944525" cy="493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15" tIns="47862" rIns="95715" bIns="47862" anchor="b"/>
          <a:lstStyle>
            <a:lvl1pPr defTabSz="947738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defTabSz="947738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947738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947738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947738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fld id="{2A8D0DA8-2A05-DC43-8D66-A7511AEB48C0}" type="slidenum">
              <a:rPr lang="en-GB" sz="1300"/>
              <a:pPr algn="r" eaLnBrk="1" hangingPunct="1"/>
              <a:t>1</a:t>
            </a:fld>
            <a:endParaRPr lang="en-GB" sz="1300" dirty="0"/>
          </a:p>
        </p:txBody>
      </p:sp>
      <p:sp>
        <p:nvSpPr>
          <p:cNvPr id="501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7287" cy="3724275"/>
          </a:xfrm>
          <a:ln/>
        </p:spPr>
      </p:sp>
      <p:sp>
        <p:nvSpPr>
          <p:cNvPr id="501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005" y="4715907"/>
            <a:ext cx="4983666" cy="446770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5715" tIns="47862" rIns="95715" bIns="47862"/>
          <a:lstStyle/>
          <a:p>
            <a:pPr eaLnBrk="1" hangingPunct="1"/>
            <a:endParaRPr lang="de-DE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9934" indent="-288436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53744" indent="-230749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15242" indent="-230749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76740" indent="-230749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38237" indent="-230749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99735" indent="-230749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61233" indent="-230749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922730" indent="-230749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CF8E7E5-1230-9148-8DB2-61F287C6ACD1}" type="slidenum">
              <a:rPr lang="de-DE" sz="1200"/>
              <a:pPr eaLnBrk="1" hangingPunct="1"/>
              <a:t>2</a:t>
            </a:fld>
            <a:endParaRPr lang="de-DE" sz="1200" dirty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7287" cy="3724275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005" y="4715907"/>
            <a:ext cx="4983666" cy="446770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noProof="1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9934" indent="-288436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53744" indent="-230749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15242" indent="-230749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76740" indent="-230749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38237" indent="-230749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99735" indent="-230749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61233" indent="-230749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922730" indent="-230749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638FD180-41FF-5941-A279-04A29BBA3DA3}" type="slidenum">
              <a:rPr lang="de-DE" sz="1200"/>
              <a:pPr eaLnBrk="1" hangingPunct="1"/>
              <a:t>4</a:t>
            </a:fld>
            <a:endParaRPr lang="de-DE" sz="1200" dirty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7287" cy="3724275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005" y="4715907"/>
            <a:ext cx="4983666" cy="446770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noProof="1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29" name="Rectangle 7"/>
          <p:cNvSpPr>
            <a:spLocks noGrp="1" noChangeArrowheads="1"/>
          </p:cNvSpPr>
          <p:nvPr>
            <p:ph type="ctrTitle"/>
          </p:nvPr>
        </p:nvSpPr>
        <p:spPr>
          <a:xfrm>
            <a:off x="1809530" y="3882000"/>
            <a:ext cx="7200000" cy="1912218"/>
          </a:xfrm>
        </p:spPr>
        <p:txBody>
          <a:bodyPr anchor="t"/>
          <a:lstStyle>
            <a:lvl1pPr algn="r">
              <a:lnSpc>
                <a:spcPct val="11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de-DE" dirty="0"/>
          </a:p>
        </p:txBody>
      </p:sp>
      <p:sp>
        <p:nvSpPr>
          <p:cNvPr id="111630" name="Rectangle 12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1809530" y="5829300"/>
            <a:ext cx="7200000" cy="497541"/>
          </a:xfrm>
        </p:spPr>
        <p:txBody>
          <a:bodyPr tIns="45720" bIns="45720"/>
          <a:lstStyle>
            <a:lvl1pPr marL="0" indent="0" algn="r">
              <a:buFontTx/>
              <a:buNone/>
              <a:defRPr sz="2400" cap="small" baseline="0"/>
            </a:lvl1pPr>
          </a:lstStyle>
          <a:p>
            <a:r>
              <a:rPr lang="fr-FR" dirty="0" smtClean="0"/>
              <a:t>Cliquez pour modifier le style des sous-titres du masque</a:t>
            </a:r>
            <a:endParaRPr lang="de-DE" dirty="0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1"/>
          </p:nvPr>
        </p:nvSpPr>
        <p:spPr>
          <a:xfrm>
            <a:off x="1815353" y="6373440"/>
            <a:ext cx="7194177" cy="484560"/>
          </a:xfrm>
        </p:spPr>
        <p:txBody>
          <a:bodyPr/>
          <a:lstStyle>
            <a:lvl1pPr algn="r">
              <a:buFontTx/>
              <a:buNone/>
              <a:defRPr sz="2400" i="1" baseline="0"/>
            </a:lvl1pPr>
            <a:lvl2pPr algn="r">
              <a:buFontTx/>
              <a:buNone/>
              <a:defRPr sz="2400"/>
            </a:lvl2pPr>
            <a:lvl3pPr algn="r">
              <a:buFontTx/>
              <a:buNone/>
              <a:defRPr sz="2400"/>
            </a:lvl3pPr>
            <a:lvl4pPr algn="r">
              <a:buFontTx/>
              <a:buNone/>
              <a:defRPr sz="2400"/>
            </a:lvl4pPr>
            <a:lvl5pPr algn="r">
              <a:buFontTx/>
              <a:buNone/>
              <a:defRPr sz="24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xmlns="" val="1735077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759398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762436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8450296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9932664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91313" y="252413"/>
            <a:ext cx="2128837" cy="5549900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00038" y="252413"/>
            <a:ext cx="6238875" cy="554990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8131346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29" name="Rectangle 7"/>
          <p:cNvSpPr>
            <a:spLocks noGrp="1" noChangeArrowheads="1"/>
          </p:cNvSpPr>
          <p:nvPr>
            <p:ph type="ctrTitle"/>
          </p:nvPr>
        </p:nvSpPr>
        <p:spPr>
          <a:xfrm>
            <a:off x="1809530" y="3882000"/>
            <a:ext cx="7200000" cy="1912218"/>
          </a:xfrm>
        </p:spPr>
        <p:txBody>
          <a:bodyPr anchor="t"/>
          <a:lstStyle>
            <a:lvl1pPr algn="r">
              <a:lnSpc>
                <a:spcPct val="11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de-DE" dirty="0"/>
          </a:p>
        </p:txBody>
      </p:sp>
      <p:sp>
        <p:nvSpPr>
          <p:cNvPr id="111630" name="Rectangle 12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1809530" y="5829300"/>
            <a:ext cx="7200000" cy="497541"/>
          </a:xfrm>
        </p:spPr>
        <p:txBody>
          <a:bodyPr tIns="45720" bIns="45720"/>
          <a:lstStyle>
            <a:lvl1pPr marL="0" indent="0" algn="r">
              <a:buFontTx/>
              <a:buNone/>
              <a:defRPr sz="2400" cap="small" baseline="0"/>
            </a:lvl1pPr>
          </a:lstStyle>
          <a:p>
            <a:r>
              <a:rPr lang="fr-FR" dirty="0" smtClean="0"/>
              <a:t>Cliquez pour modifier le style des sous-titres du masque</a:t>
            </a:r>
            <a:endParaRPr lang="de-DE" dirty="0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1"/>
          </p:nvPr>
        </p:nvSpPr>
        <p:spPr>
          <a:xfrm>
            <a:off x="1815353" y="6373440"/>
            <a:ext cx="7194177" cy="484560"/>
          </a:xfrm>
        </p:spPr>
        <p:txBody>
          <a:bodyPr/>
          <a:lstStyle>
            <a:lvl1pPr algn="r">
              <a:buFontTx/>
              <a:buNone/>
              <a:defRPr sz="2400" i="1" baseline="0"/>
            </a:lvl1pPr>
            <a:lvl2pPr algn="r">
              <a:buFontTx/>
              <a:buNone/>
              <a:defRPr sz="2400"/>
            </a:lvl2pPr>
            <a:lvl3pPr algn="r">
              <a:buFontTx/>
              <a:buNone/>
              <a:defRPr sz="2400"/>
            </a:lvl3pPr>
            <a:lvl4pPr algn="r">
              <a:buFontTx/>
              <a:buNone/>
              <a:defRPr sz="2400"/>
            </a:lvl4pPr>
            <a:lvl5pPr algn="r">
              <a:buFontTx/>
              <a:buNone/>
              <a:defRPr sz="24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pic>
        <p:nvPicPr>
          <p:cNvPr id="7" name="Image 6"/>
          <p:cNvPicPr/>
          <p:nvPr userDrawn="1"/>
        </p:nvPicPr>
        <p:blipFill>
          <a:blip r:embed="rId2" cstate="print"/>
          <a:srcRect l="13058" t="22353" r="63469" b="56064"/>
          <a:stretch>
            <a:fillRect/>
          </a:stretch>
        </p:blipFill>
        <p:spPr bwMode="auto">
          <a:xfrm>
            <a:off x="272536" y="6023262"/>
            <a:ext cx="1317273" cy="64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234408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" y="0"/>
            <a:ext cx="9020174" cy="968375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1763486" y="1219201"/>
            <a:ext cx="3650343" cy="5329238"/>
          </a:xfrm>
        </p:spPr>
        <p:txBody>
          <a:bodyPr/>
          <a:lstStyle>
            <a:lvl1pPr>
              <a:defRPr sz="2400" b="1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>
              <a:lnSpc>
                <a:spcPct val="120000"/>
              </a:lnSpc>
            </a:pPr>
            <a:r>
              <a:rPr lang="fr-FR" dirty="0" smtClean="0"/>
              <a:t>De quoi il s’agit</a:t>
            </a:r>
          </a:p>
          <a:p>
            <a:pPr lvl="1">
              <a:lnSpc>
                <a:spcPct val="120000"/>
              </a:lnSpc>
            </a:pPr>
            <a:r>
              <a:rPr lang="fr-FR" dirty="0" smtClean="0"/>
              <a:t>…</a:t>
            </a:r>
          </a:p>
          <a:p>
            <a:pPr lvl="1">
              <a:lnSpc>
                <a:spcPct val="120000"/>
              </a:lnSpc>
            </a:pPr>
            <a:r>
              <a:rPr lang="fr-FR" dirty="0" smtClean="0"/>
              <a:t>…</a:t>
            </a:r>
          </a:p>
          <a:p>
            <a:pPr lvl="1">
              <a:lnSpc>
                <a:spcPct val="120000"/>
              </a:lnSpc>
            </a:pPr>
            <a:r>
              <a:rPr lang="fr-FR" dirty="0" smtClean="0"/>
              <a:t>…</a:t>
            </a:r>
          </a:p>
          <a:p>
            <a:pPr lvl="1">
              <a:lnSpc>
                <a:spcPct val="120000"/>
              </a:lnSpc>
            </a:pPr>
            <a:endParaRPr lang="fr-FR" dirty="0" smtClean="0"/>
          </a:p>
          <a:p>
            <a:pPr>
              <a:lnSpc>
                <a:spcPct val="120000"/>
              </a:lnSpc>
            </a:pPr>
            <a:r>
              <a:rPr lang="fr-FR" dirty="0" smtClean="0"/>
              <a:t>Objectif(s)</a:t>
            </a:r>
          </a:p>
          <a:p>
            <a:pPr lvl="1">
              <a:lnSpc>
                <a:spcPct val="120000"/>
              </a:lnSpc>
            </a:pPr>
            <a:r>
              <a:rPr lang="fr-FR" dirty="0" smtClean="0"/>
              <a:t>…</a:t>
            </a:r>
          </a:p>
          <a:p>
            <a:pPr lvl="1">
              <a:lnSpc>
                <a:spcPct val="120000"/>
              </a:lnSpc>
            </a:pPr>
            <a:r>
              <a:rPr lang="fr-FR" dirty="0" smtClean="0"/>
              <a:t>…</a:t>
            </a:r>
          </a:p>
          <a:p>
            <a:pPr>
              <a:lnSpc>
                <a:spcPct val="120000"/>
              </a:lnSpc>
            </a:pPr>
            <a:endParaRPr lang="fr-FR" dirty="0"/>
          </a:p>
        </p:txBody>
      </p:sp>
      <p:sp>
        <p:nvSpPr>
          <p:cNvPr id="10" name="Espace réservé du pied de page 3"/>
          <p:cNvSpPr>
            <a:spLocks noGrp="1"/>
          </p:cNvSpPr>
          <p:nvPr>
            <p:ph type="ftr" sz="quarter" idx="12"/>
          </p:nvPr>
        </p:nvSpPr>
        <p:spPr>
          <a:xfrm>
            <a:off x="3151188" y="6548438"/>
            <a:ext cx="3168650" cy="309562"/>
          </a:xfrm>
          <a:prstGeom prst="rect">
            <a:avLst/>
          </a:prstGeom>
        </p:spPr>
        <p:txBody>
          <a:bodyPr/>
          <a:lstStyle>
            <a:lvl1pPr algn="ctr"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1" name="Rectangle à coins arrondis 10"/>
          <p:cNvSpPr/>
          <p:nvPr userDrawn="1"/>
        </p:nvSpPr>
        <p:spPr bwMode="auto">
          <a:xfrm>
            <a:off x="67237" y="1364343"/>
            <a:ext cx="1674478" cy="5406832"/>
          </a:xfrm>
          <a:prstGeom prst="roundRect">
            <a:avLst>
              <a:gd name="adj" fmla="val 8448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  <a:cs typeface="+mn-cs"/>
            </a:endParaRPr>
          </a:p>
        </p:txBody>
      </p:sp>
      <p:sp>
        <p:nvSpPr>
          <p:cNvPr id="12" name="Rectangle à coins arrondis 11"/>
          <p:cNvSpPr/>
          <p:nvPr userDrawn="1"/>
        </p:nvSpPr>
        <p:spPr bwMode="auto">
          <a:xfrm>
            <a:off x="134357" y="6125029"/>
            <a:ext cx="1549300" cy="582729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</a:endParaRPr>
          </a:p>
        </p:txBody>
      </p:sp>
      <p:sp>
        <p:nvSpPr>
          <p:cNvPr id="15" name="Espace réservé du contenu 2"/>
          <p:cNvSpPr>
            <a:spLocks noGrp="1"/>
          </p:cNvSpPr>
          <p:nvPr>
            <p:ph idx="11"/>
          </p:nvPr>
        </p:nvSpPr>
        <p:spPr>
          <a:xfrm>
            <a:off x="116113" y="1422400"/>
            <a:ext cx="1603829" cy="4695371"/>
          </a:xfrm>
        </p:spPr>
        <p:txBody>
          <a:bodyPr/>
          <a:lstStyle>
            <a:lvl1pPr marL="93663" indent="-93663">
              <a:spcAft>
                <a:spcPts val="0"/>
              </a:spcAft>
              <a:defRPr sz="1100" b="1" i="0" cap="small" baseline="0">
                <a:solidFill>
                  <a:srgbClr val="0061B2"/>
                </a:solidFill>
                <a:effectLst/>
                <a:latin typeface="Arial Narrow" pitchFamily="34" charset="0"/>
                <a:cs typeface="Times New Roman" pitchFamily="18" charset="0"/>
              </a:defRPr>
            </a:lvl1pPr>
            <a:lvl2pPr marL="268288" indent="-85725">
              <a:spcAft>
                <a:spcPts val="0"/>
              </a:spcAft>
              <a:buFont typeface="Arial" pitchFamily="34" charset="0"/>
              <a:buChar char="•"/>
              <a:defRPr sz="1000" b="0"/>
            </a:lvl2pPr>
            <a:lvl3pPr marL="363538" indent="-95250">
              <a:spcAft>
                <a:spcPts val="0"/>
              </a:spcAft>
              <a:defRPr sz="900" i="1"/>
            </a:lvl3pPr>
            <a:lvl4pPr marL="538163" indent="-174625">
              <a:defRPr sz="1200"/>
            </a:lvl4pPr>
            <a:lvl5pPr marL="538163" indent="-174625">
              <a:defRPr sz="1200"/>
            </a:lvl5pPr>
          </a:lstStyle>
          <a:p>
            <a:pPr>
              <a:lnSpc>
                <a:spcPct val="120000"/>
              </a:lnSpc>
            </a:pPr>
            <a:endParaRPr lang="fr-FR" dirty="0" smtClean="0"/>
          </a:p>
          <a:p>
            <a:pPr>
              <a:lnSpc>
                <a:spcPct val="120000"/>
              </a:lnSpc>
            </a:pPr>
            <a:r>
              <a:rPr lang="fr-FR" dirty="0" smtClean="0"/>
              <a:t>Caractérisation</a:t>
            </a:r>
          </a:p>
          <a:p>
            <a:pPr lvl="1">
              <a:lnSpc>
                <a:spcPct val="120000"/>
              </a:lnSpc>
            </a:pPr>
            <a:r>
              <a:rPr lang="fr-FR" b="1" dirty="0" smtClean="0"/>
              <a:t>Contexte</a:t>
            </a:r>
          </a:p>
          <a:p>
            <a:pPr lvl="2">
              <a:lnSpc>
                <a:spcPct val="120000"/>
              </a:lnSpc>
            </a:pPr>
            <a:r>
              <a:rPr lang="fr-FR" dirty="0" smtClean="0"/>
              <a:t>Périmètre</a:t>
            </a:r>
          </a:p>
          <a:p>
            <a:pPr lvl="2">
              <a:lnSpc>
                <a:spcPct val="120000"/>
              </a:lnSpc>
            </a:pPr>
            <a:r>
              <a:rPr lang="fr-FR" dirty="0" smtClean="0"/>
              <a:t>Collecte</a:t>
            </a:r>
          </a:p>
          <a:p>
            <a:pPr lvl="2">
              <a:lnSpc>
                <a:spcPct val="120000"/>
              </a:lnSpc>
            </a:pPr>
            <a:r>
              <a:rPr lang="fr-FR" dirty="0" smtClean="0"/>
              <a:t>Prétraitement</a:t>
            </a:r>
          </a:p>
          <a:p>
            <a:pPr lvl="1">
              <a:lnSpc>
                <a:spcPct val="120000"/>
              </a:lnSpc>
            </a:pPr>
            <a:r>
              <a:rPr lang="fr-FR" b="1" dirty="0" smtClean="0"/>
              <a:t>Analyse</a:t>
            </a:r>
          </a:p>
          <a:p>
            <a:pPr lvl="2">
              <a:lnSpc>
                <a:spcPct val="120000"/>
              </a:lnSpc>
            </a:pPr>
            <a:r>
              <a:rPr lang="fr-FR" dirty="0" smtClean="0"/>
              <a:t>statistique</a:t>
            </a:r>
          </a:p>
          <a:p>
            <a:pPr lvl="2">
              <a:lnSpc>
                <a:spcPct val="120000"/>
              </a:lnSpc>
            </a:pPr>
            <a:r>
              <a:rPr lang="fr-FR" dirty="0" smtClean="0"/>
              <a:t>cognitive</a:t>
            </a:r>
          </a:p>
          <a:p>
            <a:pPr lvl="1">
              <a:lnSpc>
                <a:spcPct val="120000"/>
              </a:lnSpc>
            </a:pPr>
            <a:r>
              <a:rPr lang="fr-FR" b="1" dirty="0" smtClean="0"/>
              <a:t>Solution</a:t>
            </a:r>
          </a:p>
          <a:p>
            <a:pPr lvl="2">
              <a:lnSpc>
                <a:spcPct val="120000"/>
              </a:lnSpc>
            </a:pPr>
            <a:r>
              <a:rPr lang="fr-FR" dirty="0" smtClean="0"/>
              <a:t>Plan d’action</a:t>
            </a:r>
          </a:p>
          <a:p>
            <a:pPr lvl="2">
              <a:lnSpc>
                <a:spcPct val="120000"/>
              </a:lnSpc>
            </a:pPr>
            <a:r>
              <a:rPr lang="fr-FR" dirty="0" smtClean="0"/>
              <a:t>Système IP</a:t>
            </a:r>
          </a:p>
          <a:p>
            <a:pPr lvl="2">
              <a:lnSpc>
                <a:spcPct val="120000"/>
              </a:lnSpc>
            </a:pPr>
            <a:endParaRPr lang="fr-FR" dirty="0" smtClean="0"/>
          </a:p>
          <a:p>
            <a:pPr>
              <a:lnSpc>
                <a:spcPct val="120000"/>
              </a:lnSpc>
            </a:pPr>
            <a:r>
              <a:rPr lang="fr-FR" dirty="0" smtClean="0"/>
              <a:t>Représentation </a:t>
            </a:r>
            <a:r>
              <a:rPr lang="fr-FR" dirty="0" err="1" smtClean="0"/>
              <a:t>Stat&amp;Co</a:t>
            </a:r>
            <a:endParaRPr lang="fr-FR" dirty="0" smtClean="0"/>
          </a:p>
          <a:p>
            <a:pPr lvl="1">
              <a:lnSpc>
                <a:spcPct val="120000"/>
              </a:lnSpc>
            </a:pPr>
            <a:r>
              <a:rPr lang="fr-FR" b="1" dirty="0" smtClean="0"/>
              <a:t>Décomposition</a:t>
            </a:r>
          </a:p>
          <a:p>
            <a:pPr lvl="1">
              <a:lnSpc>
                <a:spcPct val="120000"/>
              </a:lnSpc>
            </a:pPr>
            <a:r>
              <a:rPr lang="fr-FR" b="1" dirty="0" smtClean="0"/>
              <a:t>Décision</a:t>
            </a:r>
          </a:p>
          <a:p>
            <a:pPr lvl="1">
              <a:lnSpc>
                <a:spcPct val="120000"/>
              </a:lnSpc>
            </a:pPr>
            <a:endParaRPr lang="fr-FR" dirty="0" smtClean="0"/>
          </a:p>
          <a:p>
            <a:pPr>
              <a:lnSpc>
                <a:spcPct val="120000"/>
              </a:lnSpc>
            </a:pPr>
            <a:r>
              <a:rPr lang="fr-FR" dirty="0" smtClean="0"/>
              <a:t>Entrepôt d’expériences</a:t>
            </a:r>
          </a:p>
          <a:p>
            <a:pPr lvl="1">
              <a:lnSpc>
                <a:spcPct val="120000"/>
              </a:lnSpc>
            </a:pPr>
            <a:r>
              <a:rPr lang="fr-FR" b="1" dirty="0" smtClean="0"/>
              <a:t>Modèles à stocker</a:t>
            </a:r>
          </a:p>
          <a:p>
            <a:pPr lvl="1">
              <a:lnSpc>
                <a:spcPct val="120000"/>
              </a:lnSpc>
            </a:pPr>
            <a:r>
              <a:rPr lang="fr-FR" b="1" dirty="0" smtClean="0"/>
              <a:t>Alternatives </a:t>
            </a:r>
          </a:p>
          <a:p>
            <a:pPr lvl="1">
              <a:lnSpc>
                <a:spcPct val="120000"/>
              </a:lnSpc>
            </a:pPr>
            <a:endParaRPr lang="fr-FR" dirty="0" smtClean="0"/>
          </a:p>
          <a:p>
            <a:pPr>
              <a:lnSpc>
                <a:spcPct val="120000"/>
              </a:lnSpc>
            </a:pPr>
            <a:r>
              <a:rPr lang="fr-FR" dirty="0" smtClean="0"/>
              <a:t>Exploitation</a:t>
            </a:r>
          </a:p>
          <a:p>
            <a:pPr lvl="1">
              <a:lnSpc>
                <a:spcPct val="120000"/>
              </a:lnSpc>
            </a:pPr>
            <a:r>
              <a:rPr lang="fr-FR" b="1" dirty="0" smtClean="0"/>
              <a:t>Inférence bayésienne</a:t>
            </a:r>
          </a:p>
          <a:p>
            <a:pPr lvl="1">
              <a:lnSpc>
                <a:spcPct val="120000"/>
              </a:lnSpc>
            </a:pPr>
            <a:r>
              <a:rPr lang="fr-FR" b="1" dirty="0" smtClean="0"/>
              <a:t>Arbres de décision</a:t>
            </a:r>
          </a:p>
          <a:p>
            <a:pPr lvl="1">
              <a:lnSpc>
                <a:spcPct val="120000"/>
              </a:lnSpc>
            </a:pPr>
            <a:r>
              <a:rPr lang="fr-FR" b="1" dirty="0" smtClean="0"/>
              <a:t>Autres</a:t>
            </a:r>
            <a:endParaRPr lang="fr-FR" b="1" dirty="0"/>
          </a:p>
        </p:txBody>
      </p:sp>
      <p:sp>
        <p:nvSpPr>
          <p:cNvPr id="20" name="Espace réservé du contenu 2"/>
          <p:cNvSpPr>
            <a:spLocks noGrp="1"/>
          </p:cNvSpPr>
          <p:nvPr>
            <p:ph idx="13" hasCustomPrompt="1"/>
          </p:nvPr>
        </p:nvSpPr>
        <p:spPr>
          <a:xfrm>
            <a:off x="5493657" y="1219201"/>
            <a:ext cx="3650343" cy="5329238"/>
          </a:xfrm>
        </p:spPr>
        <p:txBody>
          <a:bodyPr/>
          <a:lstStyle>
            <a:lvl1pPr>
              <a:defRPr sz="2400" b="1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 dirty="0" smtClean="0"/>
              <a:t>Cas industriel</a:t>
            </a:r>
            <a:endParaRPr lang="fr-FR" dirty="0"/>
          </a:p>
        </p:txBody>
      </p:sp>
      <p:pic>
        <p:nvPicPr>
          <p:cNvPr id="16" name="Image 15"/>
          <p:cNvPicPr/>
          <p:nvPr userDrawn="1"/>
        </p:nvPicPr>
        <p:blipFill>
          <a:blip r:embed="rId2" cstate="print"/>
          <a:srcRect l="13058" t="22353" r="63469" b="56064"/>
          <a:stretch>
            <a:fillRect/>
          </a:stretch>
        </p:blipFill>
        <p:spPr bwMode="auto">
          <a:xfrm>
            <a:off x="272537" y="6244936"/>
            <a:ext cx="1338054" cy="426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617982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" y="0"/>
            <a:ext cx="9020174" cy="968375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63486" y="1489075"/>
            <a:ext cx="7380514" cy="5059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0" name="Espace réservé du pied de page 3"/>
          <p:cNvSpPr>
            <a:spLocks noGrp="1"/>
          </p:cNvSpPr>
          <p:nvPr>
            <p:ph type="ftr" sz="quarter" idx="12"/>
          </p:nvPr>
        </p:nvSpPr>
        <p:spPr>
          <a:xfrm>
            <a:off x="3151188" y="6548438"/>
            <a:ext cx="3168650" cy="309562"/>
          </a:xfrm>
          <a:prstGeom prst="rect">
            <a:avLst/>
          </a:prstGeom>
        </p:spPr>
        <p:txBody>
          <a:bodyPr/>
          <a:lstStyle>
            <a:lvl1pPr algn="ctr"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1" name="Rectangle à coins arrondis 10"/>
          <p:cNvSpPr/>
          <p:nvPr userDrawn="1"/>
        </p:nvSpPr>
        <p:spPr bwMode="auto">
          <a:xfrm>
            <a:off x="67237" y="1364343"/>
            <a:ext cx="1674478" cy="5406832"/>
          </a:xfrm>
          <a:prstGeom prst="roundRect">
            <a:avLst>
              <a:gd name="adj" fmla="val 8448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  <a:cs typeface="+mn-cs"/>
            </a:endParaRPr>
          </a:p>
        </p:txBody>
      </p:sp>
      <p:sp>
        <p:nvSpPr>
          <p:cNvPr id="12" name="Rectangle à coins arrondis 11"/>
          <p:cNvSpPr/>
          <p:nvPr userDrawn="1"/>
        </p:nvSpPr>
        <p:spPr bwMode="auto">
          <a:xfrm>
            <a:off x="134357" y="6125029"/>
            <a:ext cx="1549300" cy="582729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</a:endParaRPr>
          </a:p>
        </p:txBody>
      </p:sp>
      <p:sp>
        <p:nvSpPr>
          <p:cNvPr id="15" name="Espace réservé du contenu 2"/>
          <p:cNvSpPr>
            <a:spLocks noGrp="1"/>
          </p:cNvSpPr>
          <p:nvPr>
            <p:ph idx="11" hasCustomPrompt="1"/>
          </p:nvPr>
        </p:nvSpPr>
        <p:spPr>
          <a:xfrm>
            <a:off x="116113" y="1422400"/>
            <a:ext cx="1603829" cy="4695371"/>
          </a:xfrm>
        </p:spPr>
        <p:txBody>
          <a:bodyPr/>
          <a:lstStyle>
            <a:lvl1pPr marL="93663" indent="-93663">
              <a:spcAft>
                <a:spcPts val="0"/>
              </a:spcAft>
              <a:defRPr sz="1100" b="1" i="0" cap="small" baseline="0">
                <a:solidFill>
                  <a:srgbClr val="0061B2"/>
                </a:solidFill>
                <a:effectLst/>
                <a:latin typeface="Arial Narrow" pitchFamily="34" charset="0"/>
                <a:cs typeface="Times New Roman" pitchFamily="18" charset="0"/>
              </a:defRPr>
            </a:lvl1pPr>
            <a:lvl2pPr marL="268288" indent="-85725">
              <a:spcAft>
                <a:spcPts val="0"/>
              </a:spcAft>
              <a:buFont typeface="Arial" pitchFamily="34" charset="0"/>
              <a:buChar char="•"/>
              <a:defRPr sz="1000" b="0"/>
            </a:lvl2pPr>
            <a:lvl3pPr marL="363538" indent="-95250">
              <a:spcAft>
                <a:spcPts val="0"/>
              </a:spcAft>
              <a:defRPr sz="900" i="1"/>
            </a:lvl3pPr>
            <a:lvl4pPr marL="538163" indent="-174625">
              <a:defRPr sz="1200"/>
            </a:lvl4pPr>
            <a:lvl5pPr marL="538163" indent="-174625">
              <a:defRPr sz="1200"/>
            </a:lvl5pPr>
          </a:lstStyle>
          <a:p>
            <a:pPr eaLnBrk="1" hangingPunct="1">
              <a:defRPr/>
            </a:pPr>
            <a:r>
              <a:rPr lang="fr-FR" dirty="0" smtClean="0"/>
              <a:t>Introduction &amp; problématique</a:t>
            </a:r>
          </a:p>
          <a:p>
            <a:pPr eaLnBrk="1" hangingPunct="1">
              <a:defRPr/>
            </a:pPr>
            <a:r>
              <a:rPr lang="fr-FR" dirty="0" smtClean="0"/>
              <a:t>Etat de l’art</a:t>
            </a:r>
          </a:p>
          <a:p>
            <a:pPr lvl="1" eaLnBrk="1" hangingPunct="1">
              <a:defRPr/>
            </a:pPr>
            <a:r>
              <a:rPr lang="fr-FR" dirty="0" smtClean="0"/>
              <a:t>Partie1</a:t>
            </a:r>
          </a:p>
          <a:p>
            <a:pPr lvl="1" eaLnBrk="1" hangingPunct="1">
              <a:defRPr/>
            </a:pPr>
            <a:r>
              <a:rPr lang="fr-FR" dirty="0" smtClean="0"/>
              <a:t>Partie 2</a:t>
            </a:r>
          </a:p>
          <a:p>
            <a:pPr lvl="2" eaLnBrk="1" hangingPunct="1">
              <a:defRPr/>
            </a:pPr>
            <a:r>
              <a:rPr lang="fr-FR" dirty="0" smtClean="0"/>
              <a:t>Sous-partie</a:t>
            </a:r>
          </a:p>
          <a:p>
            <a:pPr eaLnBrk="1" hangingPunct="1">
              <a:defRPr/>
            </a:pPr>
            <a:r>
              <a:rPr lang="fr-FR" dirty="0" smtClean="0"/>
              <a:t>Solution proposée</a:t>
            </a:r>
          </a:p>
          <a:p>
            <a:pPr lvl="1" eaLnBrk="1" hangingPunct="1">
              <a:defRPr/>
            </a:pPr>
            <a:r>
              <a:rPr lang="fr-FR" dirty="0" smtClean="0"/>
              <a:t>Notions de base</a:t>
            </a:r>
          </a:p>
          <a:p>
            <a:pPr lvl="1" eaLnBrk="1" hangingPunct="1">
              <a:defRPr/>
            </a:pPr>
            <a:r>
              <a:rPr lang="fr-FR" dirty="0" smtClean="0"/>
              <a:t>Hypothèses</a:t>
            </a:r>
          </a:p>
          <a:p>
            <a:pPr lvl="1" eaLnBrk="1" hangingPunct="1">
              <a:defRPr/>
            </a:pPr>
            <a:r>
              <a:rPr lang="fr-FR" dirty="0" smtClean="0"/>
              <a:t>Modélisation</a:t>
            </a:r>
          </a:p>
          <a:p>
            <a:pPr lvl="1" eaLnBrk="1" hangingPunct="1">
              <a:defRPr/>
            </a:pPr>
            <a:r>
              <a:rPr lang="fr-FR" dirty="0" smtClean="0"/>
              <a:t>Données</a:t>
            </a:r>
          </a:p>
          <a:p>
            <a:pPr eaLnBrk="1" hangingPunct="1">
              <a:defRPr/>
            </a:pPr>
            <a:r>
              <a:rPr lang="fr-FR" dirty="0" smtClean="0"/>
              <a:t>Simulation</a:t>
            </a:r>
          </a:p>
          <a:p>
            <a:pPr lvl="1" eaLnBrk="1" hangingPunct="1">
              <a:defRPr/>
            </a:pPr>
            <a:r>
              <a:rPr lang="fr-FR" dirty="0" smtClean="0"/>
              <a:t>Résultats obtenus</a:t>
            </a:r>
          </a:p>
          <a:p>
            <a:pPr lvl="1" eaLnBrk="1" hangingPunct="1">
              <a:defRPr/>
            </a:pPr>
            <a:r>
              <a:rPr lang="fr-FR" dirty="0" smtClean="0"/>
              <a:t>Interprétation</a:t>
            </a:r>
          </a:p>
          <a:p>
            <a:pPr eaLnBrk="1" hangingPunct="1">
              <a:defRPr/>
            </a:pPr>
            <a:r>
              <a:rPr lang="fr-FR" dirty="0" smtClean="0"/>
              <a:t>Conclusion</a:t>
            </a:r>
          </a:p>
          <a:p>
            <a:pPr eaLnBrk="1" hangingPunct="1">
              <a:defRPr/>
            </a:pPr>
            <a:r>
              <a:rPr lang="fr-FR" dirty="0" smtClean="0"/>
              <a:t>Perspective</a:t>
            </a:r>
          </a:p>
        </p:txBody>
      </p:sp>
      <p:pic>
        <p:nvPicPr>
          <p:cNvPr id="16" name="Image 15"/>
          <p:cNvPicPr/>
          <p:nvPr userDrawn="1"/>
        </p:nvPicPr>
        <p:blipFill>
          <a:blip r:embed="rId2" cstate="print"/>
          <a:srcRect l="13058" t="22353" r="63469" b="56064"/>
          <a:stretch>
            <a:fillRect/>
          </a:stretch>
        </p:blipFill>
        <p:spPr bwMode="auto">
          <a:xfrm>
            <a:off x="272536" y="6192982"/>
            <a:ext cx="1275709" cy="477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5458516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 userDrawn="1"/>
        </p:nvSpPr>
        <p:spPr bwMode="auto">
          <a:xfrm>
            <a:off x="243059" y="1457609"/>
            <a:ext cx="8645525" cy="3935130"/>
          </a:xfrm>
          <a:prstGeom prst="roundRect">
            <a:avLst>
              <a:gd name="adj" fmla="val 3143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  <a:cs typeface="+mn-cs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968375"/>
          </a:xfrm>
        </p:spPr>
        <p:txBody>
          <a:bodyPr/>
          <a:lstStyle>
            <a:lvl1pPr>
              <a:defRPr sz="5400"/>
            </a:lvl1pPr>
          </a:lstStyle>
          <a:p>
            <a:r>
              <a:rPr lang="fr-FR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16860" y="1489074"/>
            <a:ext cx="8337176" cy="3879631"/>
          </a:xfrm>
        </p:spPr>
        <p:txBody>
          <a:bodyPr anchor="ctr"/>
          <a:lstStyle>
            <a:lvl1pPr marL="457200" indent="-457200">
              <a:buFont typeface="+mj-lt"/>
              <a:buAutoNum type="arabicPeriod"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  <p:sp>
        <p:nvSpPr>
          <p:cNvPr id="8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2935288" y="6521450"/>
            <a:ext cx="2895600" cy="336550"/>
          </a:xfrm>
          <a:prstGeom prst="rect">
            <a:avLst/>
          </a:prstGeom>
        </p:spPr>
        <p:txBody>
          <a:bodyPr/>
          <a:lstStyle>
            <a:lvl1pPr algn="ctr">
              <a:defRPr sz="1600"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pic>
        <p:nvPicPr>
          <p:cNvPr id="9" name="Image 8"/>
          <p:cNvPicPr/>
          <p:nvPr userDrawn="1"/>
        </p:nvPicPr>
        <p:blipFill>
          <a:blip r:embed="rId2" cstate="print"/>
          <a:srcRect l="13058" t="22353" r="63469" b="56064"/>
          <a:stretch>
            <a:fillRect/>
          </a:stretch>
        </p:blipFill>
        <p:spPr bwMode="auto">
          <a:xfrm>
            <a:off x="7099363" y="5690753"/>
            <a:ext cx="1649782" cy="64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1443930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 userDrawn="1"/>
        </p:nvSpPr>
        <p:spPr bwMode="auto">
          <a:xfrm>
            <a:off x="67236" y="1479175"/>
            <a:ext cx="1963270" cy="5292000"/>
          </a:xfrm>
          <a:prstGeom prst="roundRect">
            <a:avLst>
              <a:gd name="adj" fmla="val 8448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  <a:cs typeface="+mn-cs"/>
            </a:endParaRPr>
          </a:p>
        </p:txBody>
      </p:sp>
      <p:sp>
        <p:nvSpPr>
          <p:cNvPr id="5" name="Rectangle à coins arrondis 4"/>
          <p:cNvSpPr/>
          <p:nvPr userDrawn="1"/>
        </p:nvSpPr>
        <p:spPr bwMode="auto">
          <a:xfrm>
            <a:off x="148871" y="5943600"/>
            <a:ext cx="1800000" cy="742387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0354" r="22118"/>
          <a:stretch>
            <a:fillRect/>
          </a:stretch>
        </p:blipFill>
        <p:spPr bwMode="auto">
          <a:xfrm>
            <a:off x="266700" y="6045200"/>
            <a:ext cx="750888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4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49350" y="6184900"/>
            <a:ext cx="6985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8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069196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 userDrawn="1"/>
        </p:nvSpPr>
        <p:spPr bwMode="auto">
          <a:xfrm>
            <a:off x="67237" y="1364343"/>
            <a:ext cx="1674478" cy="5406832"/>
          </a:xfrm>
          <a:prstGeom prst="roundRect">
            <a:avLst>
              <a:gd name="adj" fmla="val 8448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  <a:cs typeface="+mn-cs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" y="0"/>
            <a:ext cx="9020174" cy="968375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2514" y="1489075"/>
            <a:ext cx="7351486" cy="5059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0" name="Espace réservé du pied de page 3"/>
          <p:cNvSpPr>
            <a:spLocks noGrp="1"/>
          </p:cNvSpPr>
          <p:nvPr>
            <p:ph type="ftr" sz="quarter" idx="12"/>
          </p:nvPr>
        </p:nvSpPr>
        <p:spPr>
          <a:xfrm>
            <a:off x="3151188" y="6548438"/>
            <a:ext cx="3168650" cy="309562"/>
          </a:xfrm>
          <a:prstGeom prst="rect">
            <a:avLst/>
          </a:prstGeom>
        </p:spPr>
        <p:txBody>
          <a:bodyPr/>
          <a:lstStyle>
            <a:lvl1pPr algn="ctr"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1" name="Rectangle à coins arrondis 10"/>
          <p:cNvSpPr/>
          <p:nvPr userDrawn="1"/>
        </p:nvSpPr>
        <p:spPr bwMode="auto">
          <a:xfrm>
            <a:off x="134357" y="6125029"/>
            <a:ext cx="1549300" cy="582729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</a:endParaRPr>
          </a:p>
        </p:txBody>
      </p:sp>
      <p:sp>
        <p:nvSpPr>
          <p:cNvPr id="6" name="Espace réservé du contenu 2"/>
          <p:cNvSpPr>
            <a:spLocks noGrp="1"/>
          </p:cNvSpPr>
          <p:nvPr>
            <p:ph idx="11" hasCustomPrompt="1"/>
          </p:nvPr>
        </p:nvSpPr>
        <p:spPr>
          <a:xfrm>
            <a:off x="116113" y="1422400"/>
            <a:ext cx="1603829" cy="4688114"/>
          </a:xfrm>
        </p:spPr>
        <p:txBody>
          <a:bodyPr/>
          <a:lstStyle>
            <a:lvl1pPr marL="93663" indent="-93663">
              <a:spcAft>
                <a:spcPts val="0"/>
              </a:spcAft>
              <a:defRPr sz="1100" b="1" i="0" cap="small" baseline="0">
                <a:solidFill>
                  <a:srgbClr val="C00000"/>
                </a:solidFill>
                <a:effectLst/>
                <a:latin typeface="Arial Narrow" pitchFamily="34" charset="0"/>
                <a:cs typeface="Times New Roman" pitchFamily="18" charset="0"/>
              </a:defRPr>
            </a:lvl1pPr>
            <a:lvl2pPr marL="268288" indent="-85725">
              <a:spcAft>
                <a:spcPts val="0"/>
              </a:spcAft>
              <a:buFont typeface="Arial" pitchFamily="34" charset="0"/>
              <a:buChar char="•"/>
              <a:defRPr sz="1000" b="0"/>
            </a:lvl2pPr>
            <a:lvl3pPr marL="363538" indent="-95250">
              <a:spcAft>
                <a:spcPts val="0"/>
              </a:spcAft>
              <a:defRPr sz="900" i="1"/>
            </a:lvl3pPr>
            <a:lvl4pPr marL="538163" indent="-174625">
              <a:defRPr sz="1200"/>
            </a:lvl4pPr>
            <a:lvl5pPr marL="538163" indent="-174625">
              <a:defRPr sz="1200"/>
            </a:lvl5pPr>
          </a:lstStyle>
          <a:p>
            <a:pPr eaLnBrk="1" hangingPunct="1">
              <a:defRPr/>
            </a:pPr>
            <a:r>
              <a:rPr lang="fr-FR" dirty="0" smtClean="0"/>
              <a:t>Introduction &amp; problématique</a:t>
            </a:r>
          </a:p>
          <a:p>
            <a:pPr eaLnBrk="1" hangingPunct="1">
              <a:defRPr/>
            </a:pPr>
            <a:r>
              <a:rPr lang="fr-FR" dirty="0" smtClean="0"/>
              <a:t>Etat de l’art</a:t>
            </a:r>
          </a:p>
          <a:p>
            <a:pPr lvl="1" eaLnBrk="1" hangingPunct="1">
              <a:defRPr/>
            </a:pPr>
            <a:r>
              <a:rPr lang="fr-FR" dirty="0" smtClean="0"/>
              <a:t>Partie1</a:t>
            </a:r>
          </a:p>
          <a:p>
            <a:pPr lvl="1" eaLnBrk="1" hangingPunct="1">
              <a:defRPr/>
            </a:pPr>
            <a:r>
              <a:rPr lang="fr-FR" dirty="0" smtClean="0"/>
              <a:t>Partie 2</a:t>
            </a:r>
          </a:p>
          <a:p>
            <a:pPr lvl="2" eaLnBrk="1" hangingPunct="1">
              <a:defRPr/>
            </a:pPr>
            <a:r>
              <a:rPr lang="fr-FR" dirty="0" smtClean="0"/>
              <a:t>Sous-partie</a:t>
            </a:r>
          </a:p>
          <a:p>
            <a:pPr eaLnBrk="1" hangingPunct="1">
              <a:defRPr/>
            </a:pPr>
            <a:r>
              <a:rPr lang="fr-FR" dirty="0" smtClean="0"/>
              <a:t>Solution proposée</a:t>
            </a:r>
          </a:p>
          <a:p>
            <a:pPr lvl="1" eaLnBrk="1" hangingPunct="1">
              <a:defRPr/>
            </a:pPr>
            <a:r>
              <a:rPr lang="fr-FR" dirty="0" smtClean="0"/>
              <a:t>Notions de base</a:t>
            </a:r>
          </a:p>
          <a:p>
            <a:pPr lvl="1" eaLnBrk="1" hangingPunct="1">
              <a:defRPr/>
            </a:pPr>
            <a:r>
              <a:rPr lang="fr-FR" dirty="0" smtClean="0"/>
              <a:t>Hypothèses</a:t>
            </a:r>
          </a:p>
          <a:p>
            <a:pPr lvl="1" eaLnBrk="1" hangingPunct="1">
              <a:defRPr/>
            </a:pPr>
            <a:r>
              <a:rPr lang="fr-FR" dirty="0" smtClean="0"/>
              <a:t>Modélisation</a:t>
            </a:r>
          </a:p>
          <a:p>
            <a:pPr lvl="1" eaLnBrk="1" hangingPunct="1">
              <a:defRPr/>
            </a:pPr>
            <a:r>
              <a:rPr lang="fr-FR" dirty="0" smtClean="0"/>
              <a:t>Données</a:t>
            </a:r>
          </a:p>
          <a:p>
            <a:pPr eaLnBrk="1" hangingPunct="1">
              <a:defRPr/>
            </a:pPr>
            <a:r>
              <a:rPr lang="fr-FR" dirty="0" smtClean="0"/>
              <a:t>Simulation</a:t>
            </a:r>
          </a:p>
          <a:p>
            <a:pPr lvl="1" eaLnBrk="1" hangingPunct="1">
              <a:defRPr/>
            </a:pPr>
            <a:r>
              <a:rPr lang="fr-FR" dirty="0" smtClean="0"/>
              <a:t>Résultats obtenus</a:t>
            </a:r>
          </a:p>
          <a:p>
            <a:pPr lvl="1" eaLnBrk="1" hangingPunct="1">
              <a:defRPr/>
            </a:pPr>
            <a:r>
              <a:rPr lang="fr-FR" dirty="0" smtClean="0"/>
              <a:t>Interprétation</a:t>
            </a:r>
          </a:p>
          <a:p>
            <a:pPr eaLnBrk="1" hangingPunct="1">
              <a:defRPr/>
            </a:pPr>
            <a:r>
              <a:rPr lang="fr-FR" dirty="0" smtClean="0"/>
              <a:t>Conclusion</a:t>
            </a:r>
          </a:p>
          <a:p>
            <a:pPr eaLnBrk="1" hangingPunct="1">
              <a:defRPr/>
            </a:pPr>
            <a:r>
              <a:rPr lang="fr-FR" dirty="0" smtClean="0"/>
              <a:t>Perspective</a:t>
            </a:r>
          </a:p>
        </p:txBody>
      </p:sp>
      <p:pic>
        <p:nvPicPr>
          <p:cNvPr id="14" name="Image 13"/>
          <p:cNvPicPr/>
          <p:nvPr userDrawn="1"/>
        </p:nvPicPr>
        <p:blipFill>
          <a:blip r:embed="rId2" cstate="print"/>
          <a:srcRect l="13058" t="22353" r="63469" b="56064"/>
          <a:stretch>
            <a:fillRect/>
          </a:stretch>
        </p:blipFill>
        <p:spPr bwMode="auto">
          <a:xfrm>
            <a:off x="234436" y="6182591"/>
            <a:ext cx="1386546" cy="477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2628969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460972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114550" y="1489075"/>
            <a:ext cx="3276600" cy="4313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543550" y="1489075"/>
            <a:ext cx="3276600" cy="4313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773312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22227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9605317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41588478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8780603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5015972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317450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91313" y="252413"/>
            <a:ext cx="2128837" cy="5549900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00038" y="252413"/>
            <a:ext cx="6238875" cy="554990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433641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 userDrawn="1"/>
        </p:nvSpPr>
        <p:spPr bwMode="auto">
          <a:xfrm>
            <a:off x="243059" y="1457609"/>
            <a:ext cx="8645525" cy="3935130"/>
          </a:xfrm>
          <a:prstGeom prst="roundRect">
            <a:avLst>
              <a:gd name="adj" fmla="val 3143"/>
            </a:avLst>
          </a:prstGeom>
          <a:solidFill>
            <a:schemeClr val="bg1">
              <a:lumMod val="85000"/>
            </a:schemeClr>
          </a:solidFill>
          <a:ln w="28575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  <a:cs typeface="+mn-cs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968375"/>
          </a:xfrm>
        </p:spPr>
        <p:txBody>
          <a:bodyPr/>
          <a:lstStyle>
            <a:lvl1pPr>
              <a:defRPr sz="5400"/>
            </a:lvl1pPr>
          </a:lstStyle>
          <a:p>
            <a:r>
              <a:rPr lang="fr-FR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16860" y="1489074"/>
            <a:ext cx="8337176" cy="3879631"/>
          </a:xfrm>
        </p:spPr>
        <p:txBody>
          <a:bodyPr anchor="ctr"/>
          <a:lstStyle>
            <a:lvl1pPr marL="457200" indent="-457200">
              <a:buFont typeface="+mj-lt"/>
              <a:buAutoNum type="arabicPeriod"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  <p:sp>
        <p:nvSpPr>
          <p:cNvPr id="8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2935288" y="6521450"/>
            <a:ext cx="2895600" cy="336550"/>
          </a:xfrm>
          <a:prstGeom prst="rect">
            <a:avLst/>
          </a:prstGeom>
        </p:spPr>
        <p:txBody>
          <a:bodyPr/>
          <a:lstStyle>
            <a:lvl1pPr algn="ctr">
              <a:defRPr sz="1600"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00375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re et contenu">
    <p:bg>
      <p:bgPr>
        <a:blipFill dpi="0" rotWithShape="0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aturation sat="16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 userDrawn="1"/>
        </p:nvSpPr>
        <p:spPr bwMode="auto">
          <a:xfrm>
            <a:off x="67236" y="1479175"/>
            <a:ext cx="1963270" cy="5292000"/>
          </a:xfrm>
          <a:prstGeom prst="roundRect">
            <a:avLst>
              <a:gd name="adj" fmla="val 8448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  <a:cs typeface="+mn-cs"/>
            </a:endParaRPr>
          </a:p>
        </p:txBody>
      </p:sp>
      <p:sp>
        <p:nvSpPr>
          <p:cNvPr id="5" name="Rectangle à coins arrondis 4"/>
          <p:cNvSpPr/>
          <p:nvPr userDrawn="1"/>
        </p:nvSpPr>
        <p:spPr bwMode="auto">
          <a:xfrm>
            <a:off x="148871" y="5943600"/>
            <a:ext cx="1800000" cy="742387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8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pic>
        <p:nvPicPr>
          <p:cNvPr id="9" name="Image 8"/>
          <p:cNvPicPr/>
          <p:nvPr userDrawn="1"/>
        </p:nvPicPr>
        <p:blipFill>
          <a:blip r:embed="rId4" cstate="print"/>
          <a:srcRect l="13058" t="22353" r="63469" b="56064"/>
          <a:stretch>
            <a:fillRect/>
          </a:stretch>
        </p:blipFill>
        <p:spPr bwMode="auto">
          <a:xfrm>
            <a:off x="324491" y="6012872"/>
            <a:ext cx="1473136" cy="616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045509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 userDrawn="1"/>
        </p:nvSpPr>
        <p:spPr bwMode="auto">
          <a:xfrm>
            <a:off x="67236" y="1479175"/>
            <a:ext cx="1963270" cy="5292000"/>
          </a:xfrm>
          <a:prstGeom prst="roundRect">
            <a:avLst>
              <a:gd name="adj" fmla="val 8448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  <a:cs typeface="+mn-cs"/>
            </a:endParaRPr>
          </a:p>
        </p:txBody>
      </p:sp>
      <p:sp>
        <p:nvSpPr>
          <p:cNvPr id="5" name="Rectangle à coins arrondis 4"/>
          <p:cNvSpPr/>
          <p:nvPr userDrawn="1"/>
        </p:nvSpPr>
        <p:spPr bwMode="auto">
          <a:xfrm>
            <a:off x="148871" y="5943600"/>
            <a:ext cx="1800000" cy="742387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8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pic>
        <p:nvPicPr>
          <p:cNvPr id="9" name="Image 8"/>
          <p:cNvPicPr/>
          <p:nvPr userDrawn="1"/>
        </p:nvPicPr>
        <p:blipFill>
          <a:blip r:embed="rId2" cstate="print"/>
          <a:srcRect l="13058" t="22353" r="63469" b="56064"/>
          <a:stretch>
            <a:fillRect/>
          </a:stretch>
        </p:blipFill>
        <p:spPr bwMode="auto">
          <a:xfrm>
            <a:off x="272536" y="6023262"/>
            <a:ext cx="1649782" cy="64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906922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355265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114550" y="1489075"/>
            <a:ext cx="3276600" cy="4313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543550" y="1489075"/>
            <a:ext cx="3276600" cy="4313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799409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524988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209009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6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14550" y="1489075"/>
            <a:ext cx="7029450" cy="505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27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0" y="0"/>
            <a:ext cx="9020175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de-DE"/>
          </a:p>
        </p:txBody>
      </p:sp>
      <p:sp>
        <p:nvSpPr>
          <p:cNvPr id="110597" name="Rectangle 5"/>
          <p:cNvSpPr>
            <a:spLocks noChangeArrowheads="1"/>
          </p:cNvSpPr>
          <p:nvPr/>
        </p:nvSpPr>
        <p:spPr bwMode="gray">
          <a:xfrm>
            <a:off x="8172450" y="6575425"/>
            <a:ext cx="971550" cy="282575"/>
          </a:xfrm>
          <a:prstGeom prst="round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de-DE" sz="1000" b="1"/>
              <a:t>Page </a:t>
            </a:r>
            <a:r>
              <a:rPr lang="de-DE" sz="1000" b="1">
                <a:sym typeface="Wingdings" charset="0"/>
              </a:rPr>
              <a:t></a:t>
            </a:r>
            <a:r>
              <a:rPr lang="de-DE" sz="1000" b="1"/>
              <a:t> </a:t>
            </a:r>
            <a:fld id="{C82124D2-446A-A944-BF31-428EFCEA3674}" type="slidenum">
              <a:rPr lang="de-DE" sz="1000" b="1"/>
              <a:pPr algn="ctr"/>
              <a:t>‹N°›</a:t>
            </a:fld>
            <a:endParaRPr lang="de-DE" sz="1000" b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44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</p:sldLayoutIdLst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 Narrow" pitchFamily="34" charset="0"/>
          <a:ea typeface="ＭＳ Ｐゴシック" charset="0"/>
          <a:cs typeface="Tahoma" pitchFamily="34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 Narrow" pitchFamily="34" charset="0"/>
          <a:ea typeface="ＭＳ Ｐゴシック" charset="0"/>
          <a:cs typeface="Tahoma" pitchFamily="34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 Narrow" pitchFamily="34" charset="0"/>
          <a:ea typeface="ＭＳ Ｐゴシック" charset="0"/>
          <a:cs typeface="Tahoma" pitchFamily="34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 Narrow" pitchFamily="34" charset="0"/>
          <a:ea typeface="ＭＳ Ｐゴシック" charset="0"/>
          <a:cs typeface="Tahoma" pitchFamily="34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 Narrow" pitchFamily="34" charset="0"/>
          <a:ea typeface="ＭＳ Ｐゴシック" charset="0"/>
          <a:cs typeface="Tahoma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charset="0"/>
        <a:buChar char="§"/>
        <a:defRPr sz="20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6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14550" y="1489075"/>
            <a:ext cx="7029450" cy="505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27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0" y="0"/>
            <a:ext cx="9020175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de-DE"/>
          </a:p>
        </p:txBody>
      </p:sp>
      <p:sp>
        <p:nvSpPr>
          <p:cNvPr id="110597" name="Rectangle 5"/>
          <p:cNvSpPr>
            <a:spLocks noChangeArrowheads="1"/>
          </p:cNvSpPr>
          <p:nvPr/>
        </p:nvSpPr>
        <p:spPr bwMode="gray">
          <a:xfrm>
            <a:off x="8172450" y="6575425"/>
            <a:ext cx="971550" cy="282575"/>
          </a:xfrm>
          <a:prstGeom prst="round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de-DE" sz="1000" b="1"/>
              <a:t>Page </a:t>
            </a:r>
            <a:r>
              <a:rPr lang="de-DE" sz="1000" b="1">
                <a:sym typeface="Wingdings" charset="0"/>
              </a:rPr>
              <a:t></a:t>
            </a:r>
            <a:r>
              <a:rPr lang="de-DE" sz="1000" b="1"/>
              <a:t> </a:t>
            </a:r>
            <a:fld id="{C82124D2-446A-A944-BF31-428EFCEA3674}" type="slidenum">
              <a:rPr lang="de-DE" sz="1000" b="1"/>
              <a:pPr algn="ctr"/>
              <a:t>‹N°›</a:t>
            </a:fld>
            <a:endParaRPr lang="de-DE" sz="1000" b="1"/>
          </a:p>
        </p:txBody>
      </p:sp>
    </p:spTree>
    <p:extLst>
      <p:ext uri="{BB962C8B-B14F-4D97-AF65-F5344CB8AC3E}">
        <p14:creationId xmlns:p14="http://schemas.microsoft.com/office/powerpoint/2010/main" xmlns="" val="1437243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59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</p:sldLayoutIdLst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 Narrow" pitchFamily="34" charset="0"/>
          <a:ea typeface="ＭＳ Ｐゴシック" charset="0"/>
          <a:cs typeface="Tahoma" pitchFamily="34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 Narrow" pitchFamily="34" charset="0"/>
          <a:ea typeface="ＭＳ Ｐゴシック" charset="0"/>
          <a:cs typeface="Tahoma" pitchFamily="34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 Narrow" pitchFamily="34" charset="0"/>
          <a:ea typeface="ＭＳ Ｐゴシック" charset="0"/>
          <a:cs typeface="Tahoma" pitchFamily="34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 Narrow" pitchFamily="34" charset="0"/>
          <a:ea typeface="ＭＳ Ｐゴシック" charset="0"/>
          <a:cs typeface="Tahoma" pitchFamily="34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 Narrow" pitchFamily="34" charset="0"/>
          <a:ea typeface="ＭＳ Ｐゴシック" charset="0"/>
          <a:cs typeface="Tahoma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charset="0"/>
        <a:buChar char="§"/>
        <a:defRPr sz="20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>
          <a:xfrm>
            <a:off x="0" y="4835045"/>
            <a:ext cx="9009530" cy="1202499"/>
          </a:xfrm>
        </p:spPr>
        <p:txBody>
          <a:bodyPr/>
          <a:lstStyle/>
          <a:p>
            <a:pPr algn="ctr">
              <a:lnSpc>
                <a:spcPts val="3200"/>
              </a:lnSpc>
            </a:pPr>
            <a:r>
              <a:rPr lang="en-CA" dirty="0" smtClean="0"/>
              <a:t>CHAPITRE 9: Le leadership</a:t>
            </a:r>
            <a:r>
              <a:rPr lang="en-CA" dirty="0" smtClean="0">
                <a:solidFill>
                  <a:schemeClr val="bg1"/>
                </a:solidFill>
              </a:rPr>
              <a:t/>
            </a:r>
            <a:br>
              <a:rPr lang="en-CA" dirty="0" smtClean="0">
                <a:solidFill>
                  <a:schemeClr val="bg1"/>
                </a:solidFill>
              </a:rPr>
            </a:br>
            <a:endParaRPr lang="fr-FR" i="1" dirty="0">
              <a:solidFill>
                <a:schemeClr val="bg1"/>
              </a:solidFill>
            </a:endParaRPr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>
          <a:xfrm>
            <a:off x="2517730" y="3594971"/>
            <a:ext cx="3569918" cy="588723"/>
          </a:xfrm>
        </p:spPr>
        <p:txBody>
          <a:bodyPr/>
          <a:lstStyle/>
          <a:p>
            <a:pPr algn="ctr"/>
            <a:r>
              <a:rPr lang="fr-FR" sz="1800" cap="none" dirty="0" smtClean="0">
                <a:solidFill>
                  <a:schemeClr val="bg2"/>
                </a:solidFill>
              </a:rPr>
              <a:t> </a:t>
            </a:r>
          </a:p>
          <a:p>
            <a:pPr algn="ctr"/>
            <a:r>
              <a:rPr lang="fr-FR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fr-FR" sz="18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Professeur :Dr </a:t>
            </a:r>
            <a:r>
              <a:rPr lang="fr-FR" sz="1800" b="1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Séli</a:t>
            </a:r>
            <a:r>
              <a:rPr lang="fr-FR" sz="18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APEDOME</a:t>
            </a:r>
          </a:p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35291" y="2319819"/>
            <a:ext cx="2901005" cy="755795"/>
          </a:xfrm>
          <a:prstGeom prst="rect">
            <a:avLst/>
          </a:prstGeom>
        </p:spPr>
        <p:txBody>
          <a:bodyPr>
            <a:prstTxWarp prst="textCanUp">
              <a:avLst>
                <a:gd name="adj" fmla="val 91037"/>
              </a:avLst>
            </a:prstTxWarp>
            <a:spAutoFit/>
          </a:bodyPr>
          <a:lstStyle/>
          <a:p>
            <a:pPr algn="ctr"/>
            <a:r>
              <a:rPr lang="fr-FR" sz="3200" i="1" kern="0" smtClean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+mn-lt"/>
                <a:cs typeface="Calibri"/>
              </a:rPr>
              <a:t>Automne </a:t>
            </a:r>
            <a:r>
              <a:rPr lang="fr-FR" sz="3200" i="1" kern="0" smtClean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+mn-lt"/>
                <a:cs typeface="Calibri"/>
              </a:rPr>
              <a:t>2019</a:t>
            </a:r>
            <a:endParaRPr lang="fr-FR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+mn-lt"/>
            </a:endParaRPr>
          </a:p>
        </p:txBody>
      </p:sp>
      <p:sp>
        <p:nvSpPr>
          <p:cNvPr id="7" name="Titre 4"/>
          <p:cNvSpPr txBox="1">
            <a:spLocks/>
          </p:cNvSpPr>
          <p:nvPr/>
        </p:nvSpPr>
        <p:spPr bwMode="gray">
          <a:xfrm>
            <a:off x="0" y="300624"/>
            <a:ext cx="9009530" cy="1202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Tahoma" pitchFamily="34" charset="0"/>
              </a:rPr>
              <a:t>INTRODUCTION</a:t>
            </a:r>
            <a:r>
              <a:rPr kumimoji="0" lang="en-CA" sz="3200" b="1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Tahoma" pitchFamily="34" charset="0"/>
              </a:rPr>
              <a:t> A LA GESTION DES AFFAIRES</a:t>
            </a:r>
            <a:r>
              <a:rPr kumimoji="0" lang="en-CA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Tahoma" pitchFamily="34" charset="0"/>
              </a:rPr>
              <a:t/>
            </a:r>
            <a:br>
              <a:rPr kumimoji="0" lang="en-CA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Tahoma" pitchFamily="34" charset="0"/>
              </a:rPr>
            </a:br>
            <a:r>
              <a:rPr kumimoji="0" lang="en-CA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Tahoma" pitchFamily="34" charset="0"/>
              </a:rPr>
              <a:t>ADM1700 </a:t>
            </a:r>
            <a:r>
              <a:rPr lang="en-CA" sz="3200" b="1" kern="0" dirty="0" smtClean="0">
                <a:solidFill>
                  <a:schemeClr val="bg1"/>
                </a:solidFill>
                <a:latin typeface="Arial Narrow" pitchFamily="34" charset="0"/>
                <a:cs typeface="Tahoma" pitchFamily="34" charset="0"/>
              </a:rPr>
              <a:t>A</a:t>
            </a:r>
            <a:r>
              <a:rPr kumimoji="0" lang="fr-FR" sz="3200" b="1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Tahoma" pitchFamily="34" charset="0"/>
              </a:rPr>
              <a:t/>
            </a:r>
            <a:br>
              <a:rPr kumimoji="0" lang="fr-FR" sz="3200" b="1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Tahoma" pitchFamily="34" charset="0"/>
              </a:rPr>
            </a:br>
            <a:endParaRPr kumimoji="0" lang="fr-FR" sz="3200" b="1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itchFamily="34" charset="0"/>
              <a:ea typeface="ＭＳ Ｐゴシック" charset="0"/>
              <a:cs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styles de leadership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2029217" y="1164921"/>
            <a:ext cx="6663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/>
              <a:t>C’est la conduite habituelle d’un cadre à l’égard de ses subordonnés.</a:t>
            </a:r>
            <a:endParaRPr lang="fr-FR" sz="1800" dirty="0"/>
          </a:p>
        </p:txBody>
      </p:sp>
      <p:sp>
        <p:nvSpPr>
          <p:cNvPr id="4" name="ZoneTexte 3"/>
          <p:cNvSpPr txBox="1"/>
          <p:nvPr/>
        </p:nvSpPr>
        <p:spPr>
          <a:xfrm>
            <a:off x="2091846" y="2041742"/>
            <a:ext cx="2793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>
                <a:solidFill>
                  <a:srgbClr val="FF0000"/>
                </a:solidFill>
              </a:rPr>
              <a:t>Le style autocratique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979113" y="2617940"/>
            <a:ext cx="59248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800" dirty="0" smtClean="0"/>
              <a:t>Le gestionnaire autocratique, commande, prend toutes les décisions et exige de ses subordonnés qu’ils fassent leur travail exactement comme il le désire.</a:t>
            </a:r>
            <a:endParaRPr lang="fr-FR" sz="1800" dirty="0"/>
          </a:p>
        </p:txBody>
      </p:sp>
      <p:sp>
        <p:nvSpPr>
          <p:cNvPr id="6" name="ZoneTexte 5"/>
          <p:cNvSpPr txBox="1"/>
          <p:nvPr/>
        </p:nvSpPr>
        <p:spPr>
          <a:xfrm>
            <a:off x="1916482" y="3945699"/>
            <a:ext cx="6463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800" dirty="0" smtClean="0"/>
              <a:t>Les subordonnés ne participent aucunement à la prise de décision</a:t>
            </a:r>
            <a:endParaRPr lang="fr-FR" sz="1800" dirty="0"/>
          </a:p>
        </p:txBody>
      </p:sp>
      <p:sp>
        <p:nvSpPr>
          <p:cNvPr id="7" name="ZoneTexte 6"/>
          <p:cNvSpPr txBox="1"/>
          <p:nvPr/>
        </p:nvSpPr>
        <p:spPr>
          <a:xfrm>
            <a:off x="1891431" y="4997885"/>
            <a:ext cx="4346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800" dirty="0" smtClean="0"/>
              <a:t>La communication se fait au sens unique</a:t>
            </a:r>
            <a:endParaRPr lang="fr-FR" sz="1800" dirty="0"/>
          </a:p>
        </p:txBody>
      </p:sp>
      <p:sp>
        <p:nvSpPr>
          <p:cNvPr id="8" name="ZoneTexte 7"/>
          <p:cNvSpPr txBox="1"/>
          <p:nvPr/>
        </p:nvSpPr>
        <p:spPr>
          <a:xfrm>
            <a:off x="1866378" y="5661764"/>
            <a:ext cx="6826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800" dirty="0" smtClean="0"/>
              <a:t>Il n’a pas confiance à ses subordonnés</a:t>
            </a:r>
            <a:endParaRPr lang="fr-FR" sz="1800" dirty="0"/>
          </a:p>
        </p:txBody>
      </p:sp>
      <p:sp>
        <p:nvSpPr>
          <p:cNvPr id="9" name="ZoneTexte 8"/>
          <p:cNvSpPr txBox="1"/>
          <p:nvPr/>
        </p:nvSpPr>
        <p:spPr>
          <a:xfrm>
            <a:off x="2004164" y="6225436"/>
            <a:ext cx="6338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800" dirty="0" smtClean="0"/>
              <a:t>Il les juge paresseux et sans ambition</a:t>
            </a:r>
            <a:endParaRPr lang="fr-FR" sz="1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25069" t="45151" r="57070" b="25480"/>
          <a:stretch>
            <a:fillRect/>
          </a:stretch>
        </p:blipFill>
        <p:spPr bwMode="auto">
          <a:xfrm>
            <a:off x="6463430" y="4296427"/>
            <a:ext cx="2241274" cy="2073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Flèche vers la droite 6"/>
          <p:cNvSpPr/>
          <p:nvPr/>
        </p:nvSpPr>
        <p:spPr bwMode="auto">
          <a:xfrm>
            <a:off x="350728" y="2091401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Espace réservé du contenu 1"/>
          <p:cNvSpPr>
            <a:spLocks noGrp="1"/>
          </p:cNvSpPr>
          <p:nvPr>
            <p:ph idx="11"/>
          </p:nvPr>
        </p:nvSpPr>
        <p:spPr>
          <a:xfrm>
            <a:off x="0" y="1427967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nature du leadership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styles de leadership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théories du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Leadership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Théories axées sur les traits de caractères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Théories axées sur le comportement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 Théories situationnelles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 du leadership transformationnel</a:t>
            </a: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femmes et 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leadership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styles de leadership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2179529" y="1578279"/>
            <a:ext cx="4709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q"/>
            </a:pPr>
            <a:r>
              <a:rPr lang="fr-FR" dirty="0" smtClean="0">
                <a:solidFill>
                  <a:srgbClr val="FF0000"/>
                </a:solidFill>
              </a:rPr>
              <a:t>Le style paternaliste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791222" y="2793304"/>
            <a:ext cx="36450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800" dirty="0" smtClean="0"/>
              <a:t>Le gestionnaire paternaliste se préoccupe de la tâche à réaliser, mais offre à ses subordonnés un bon salaire, d’excellents avantages sociaux.</a:t>
            </a:r>
            <a:endParaRPr lang="fr-FR" sz="1800" dirty="0"/>
          </a:p>
        </p:txBody>
      </p:sp>
      <p:sp>
        <p:nvSpPr>
          <p:cNvPr id="5" name="ZoneTexte 4"/>
          <p:cNvSpPr txBox="1"/>
          <p:nvPr/>
        </p:nvSpPr>
        <p:spPr>
          <a:xfrm>
            <a:off x="1766171" y="5235879"/>
            <a:ext cx="35949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800" dirty="0" smtClean="0"/>
              <a:t>Il se montre généreux et souhaite procurer un sentiment de sécurité à ses employés.</a:t>
            </a:r>
            <a:endParaRPr lang="fr-FR" sz="1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14384" t="40182" r="46760" b="22329"/>
          <a:stretch>
            <a:fillRect/>
          </a:stretch>
        </p:blipFill>
        <p:spPr bwMode="auto">
          <a:xfrm>
            <a:off x="5465823" y="4477456"/>
            <a:ext cx="3164610" cy="1717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 l="10877" t="36009" r="43589" b="13872"/>
          <a:stretch>
            <a:fillRect/>
          </a:stretch>
        </p:blipFill>
        <p:spPr bwMode="auto">
          <a:xfrm>
            <a:off x="5585185" y="2192054"/>
            <a:ext cx="3156122" cy="1954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lèche vers la droite 6"/>
          <p:cNvSpPr/>
          <p:nvPr/>
        </p:nvSpPr>
        <p:spPr bwMode="auto">
          <a:xfrm>
            <a:off x="350728" y="2091401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Espace réservé du contenu 1"/>
          <p:cNvSpPr>
            <a:spLocks noGrp="1"/>
          </p:cNvSpPr>
          <p:nvPr>
            <p:ph idx="11"/>
          </p:nvPr>
        </p:nvSpPr>
        <p:spPr>
          <a:xfrm>
            <a:off x="0" y="1427967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nature du leadership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styles de leadership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théories du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Leadership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Théories axées sur les traits de caractères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Théories axées sur le comportement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 Théories situationnelles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 du leadership transformationnel</a:t>
            </a: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femmes et 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leadership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styles de leadership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2868459" y="1240077"/>
            <a:ext cx="4083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q"/>
            </a:pPr>
            <a:r>
              <a:rPr lang="fr-FR" dirty="0" smtClean="0">
                <a:solidFill>
                  <a:srgbClr val="FF0000"/>
                </a:solidFill>
              </a:rPr>
              <a:t>Le style démocratique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016690" y="1991638"/>
            <a:ext cx="4359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800" dirty="0" smtClean="0"/>
              <a:t>Le gestionnaire démocrate, incite ses subordonnés à prendre part au processus décisionnel.</a:t>
            </a:r>
            <a:endParaRPr lang="fr-FR" sz="1800" dirty="0"/>
          </a:p>
        </p:txBody>
      </p:sp>
      <p:sp>
        <p:nvSpPr>
          <p:cNvPr id="5" name="ZoneTexte 4"/>
          <p:cNvSpPr txBox="1"/>
          <p:nvPr/>
        </p:nvSpPr>
        <p:spPr>
          <a:xfrm>
            <a:off x="1853852" y="3419605"/>
            <a:ext cx="7039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800" dirty="0" smtClean="0"/>
              <a:t>Il évite d’imposer des idées, discute avec ses subordonnés avant de prendre une décision.</a:t>
            </a:r>
            <a:endParaRPr lang="fr-FR" sz="1800" dirty="0"/>
          </a:p>
        </p:txBody>
      </p:sp>
      <p:sp>
        <p:nvSpPr>
          <p:cNvPr id="6" name="ZoneTexte 5"/>
          <p:cNvSpPr txBox="1"/>
          <p:nvPr/>
        </p:nvSpPr>
        <p:spPr>
          <a:xfrm>
            <a:off x="1966587" y="4233797"/>
            <a:ext cx="6413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800" dirty="0" smtClean="0"/>
              <a:t>Il délègue son autorité à ses subordonnés</a:t>
            </a:r>
            <a:endParaRPr lang="fr-FR" sz="1800" dirty="0"/>
          </a:p>
        </p:txBody>
      </p:sp>
      <p:sp>
        <p:nvSpPr>
          <p:cNvPr id="7" name="ZoneTexte 6"/>
          <p:cNvSpPr txBox="1"/>
          <p:nvPr/>
        </p:nvSpPr>
        <p:spPr>
          <a:xfrm>
            <a:off x="1966586" y="4784942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800" dirty="0" smtClean="0"/>
              <a:t>Laisse les employés libres de faire le travail à leur façon.</a:t>
            </a:r>
            <a:endParaRPr lang="fr-FR" sz="1800" dirty="0"/>
          </a:p>
        </p:txBody>
      </p:sp>
      <p:sp>
        <p:nvSpPr>
          <p:cNvPr id="8" name="ZoneTexte 7"/>
          <p:cNvSpPr txBox="1"/>
          <p:nvPr/>
        </p:nvSpPr>
        <p:spPr>
          <a:xfrm>
            <a:off x="1966586" y="5611660"/>
            <a:ext cx="6638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800" dirty="0" smtClean="0"/>
              <a:t>Ne perd pas son temps à vérifier ou à surveiller un travail</a:t>
            </a:r>
            <a:endParaRPr lang="fr-FR" sz="1800" dirty="0"/>
          </a:p>
        </p:txBody>
      </p:sp>
      <p:sp>
        <p:nvSpPr>
          <p:cNvPr id="9" name="ZoneTexte 8"/>
          <p:cNvSpPr txBox="1"/>
          <p:nvPr/>
        </p:nvSpPr>
        <p:spPr>
          <a:xfrm>
            <a:off x="2066795" y="6275540"/>
            <a:ext cx="661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800" dirty="0" smtClean="0"/>
              <a:t>Il s’efforce de créer un climat de confiance.</a:t>
            </a:r>
            <a:endParaRPr lang="fr-FR" sz="18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l="26113" t="47023" r="58507" b="29690"/>
          <a:stretch>
            <a:fillRect/>
          </a:stretch>
        </p:blipFill>
        <p:spPr bwMode="auto">
          <a:xfrm>
            <a:off x="6710246" y="1626076"/>
            <a:ext cx="2020396" cy="1720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Flèche vers la droite 6"/>
          <p:cNvSpPr/>
          <p:nvPr/>
        </p:nvSpPr>
        <p:spPr bwMode="auto">
          <a:xfrm>
            <a:off x="350728" y="2091401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Espace réservé du contenu 1"/>
          <p:cNvSpPr>
            <a:spLocks noGrp="1"/>
          </p:cNvSpPr>
          <p:nvPr>
            <p:ph idx="11"/>
          </p:nvPr>
        </p:nvSpPr>
        <p:spPr>
          <a:xfrm>
            <a:off x="0" y="1427967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nature du leadership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styles de leadership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théories du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Leadership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Théories axées sur les traits de caractères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Théories axées sur le comportement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 Théories situationnelles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 du leadership transformationnel</a:t>
            </a: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femmes et 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leadership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styles de leadership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2818356" y="1440493"/>
            <a:ext cx="3457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q"/>
            </a:pPr>
            <a:r>
              <a:rPr lang="fr-FR" dirty="0" smtClean="0">
                <a:solidFill>
                  <a:srgbClr val="FF0000"/>
                </a:solidFill>
              </a:rPr>
              <a:t>Le style collégial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828799" y="2918564"/>
            <a:ext cx="38204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800" dirty="0" smtClean="0"/>
              <a:t>L’autonomie, la loyauté, l’amitié, et l’esprit d’équipe occupent la première place.</a:t>
            </a:r>
            <a:endParaRPr lang="fr-FR" sz="1800" dirty="0"/>
          </a:p>
        </p:txBody>
      </p:sp>
      <p:sp>
        <p:nvSpPr>
          <p:cNvPr id="5" name="ZoneTexte 4"/>
          <p:cNvSpPr txBox="1"/>
          <p:nvPr/>
        </p:nvSpPr>
        <p:spPr>
          <a:xfrm>
            <a:off x="1741119" y="5724395"/>
            <a:ext cx="6814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800" dirty="0" smtClean="0"/>
              <a:t>Il aime le travail de groupe et est convaincu que les membres du groupe apportent tous une contribution précieuse.</a:t>
            </a:r>
            <a:endParaRPr lang="fr-FR" sz="18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l="20789" t="29954" r="53014" b="12113"/>
          <a:stretch>
            <a:fillRect/>
          </a:stretch>
        </p:blipFill>
        <p:spPr bwMode="auto">
          <a:xfrm>
            <a:off x="5926920" y="1703540"/>
            <a:ext cx="3217080" cy="4001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lèche vers la droite 6"/>
          <p:cNvSpPr/>
          <p:nvPr/>
        </p:nvSpPr>
        <p:spPr bwMode="auto">
          <a:xfrm>
            <a:off x="350728" y="2091401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contenu 1"/>
          <p:cNvSpPr>
            <a:spLocks noGrp="1"/>
          </p:cNvSpPr>
          <p:nvPr>
            <p:ph idx="11"/>
          </p:nvPr>
        </p:nvSpPr>
        <p:spPr>
          <a:xfrm>
            <a:off x="0" y="1427967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nature du leadership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styles de leadership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théories du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Leadership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Théories axées sur les traits de caractères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Théories axées sur le comportement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 Théories situationnelles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 du leadership transformationnel</a:t>
            </a: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femmes et 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leadership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styles de leadership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3106455" y="1691014"/>
            <a:ext cx="4020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q"/>
            </a:pPr>
            <a:r>
              <a:rPr lang="fr-FR" dirty="0" smtClean="0">
                <a:solidFill>
                  <a:srgbClr val="FF0000"/>
                </a:solidFill>
              </a:rPr>
              <a:t>Le style nonchalant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916482" y="2642991"/>
            <a:ext cx="41210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800" dirty="0" smtClean="0"/>
              <a:t>Le gestionnaire est indifférent au travail à accomplir et à ses subordonnés. Il leur laisse le soin de déterminer ce qu’ils doivent faire et de quelle façon.</a:t>
            </a:r>
            <a:endParaRPr lang="fr-FR" sz="1800" dirty="0"/>
          </a:p>
        </p:txBody>
      </p:sp>
      <p:sp>
        <p:nvSpPr>
          <p:cNvPr id="5" name="ZoneTexte 4"/>
          <p:cNvSpPr txBox="1"/>
          <p:nvPr/>
        </p:nvSpPr>
        <p:spPr>
          <a:xfrm>
            <a:off x="2004163" y="4622104"/>
            <a:ext cx="6488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800" dirty="0" smtClean="0"/>
              <a:t>Il croit qu’il est impossible d’obtenir un bon rendement de ses subordonnés du fait des conflits interpersonnels toujours présents.</a:t>
            </a:r>
            <a:endParaRPr lang="fr-FR" sz="1800" dirty="0"/>
          </a:p>
        </p:txBody>
      </p:sp>
      <p:sp>
        <p:nvSpPr>
          <p:cNvPr id="6" name="ZoneTexte 5"/>
          <p:cNvSpPr txBox="1"/>
          <p:nvPr/>
        </p:nvSpPr>
        <p:spPr>
          <a:xfrm>
            <a:off x="2104372" y="5949862"/>
            <a:ext cx="6338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800" dirty="0" smtClean="0"/>
              <a:t>Il s’efforce d’éviter de conflit ou des problèmes</a:t>
            </a:r>
            <a:endParaRPr lang="fr-FR" sz="18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 l="31550" t="34338" r="52423" b="40091"/>
          <a:stretch>
            <a:fillRect/>
          </a:stretch>
        </p:blipFill>
        <p:spPr bwMode="auto">
          <a:xfrm>
            <a:off x="6538587" y="2066795"/>
            <a:ext cx="2191338" cy="1966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lèche vers la droite 6"/>
          <p:cNvSpPr/>
          <p:nvPr/>
        </p:nvSpPr>
        <p:spPr bwMode="auto">
          <a:xfrm>
            <a:off x="350728" y="2091401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Espace réservé du contenu 1"/>
          <p:cNvSpPr>
            <a:spLocks noGrp="1"/>
          </p:cNvSpPr>
          <p:nvPr>
            <p:ph idx="11"/>
          </p:nvPr>
        </p:nvSpPr>
        <p:spPr>
          <a:xfrm>
            <a:off x="0" y="1427967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nature du leadership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styles de leadership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théories du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Leadership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Théories axées sur les traits de caractères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Théories axées sur le comportement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 Théories situationnelles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 du leadership transformationnel</a:t>
            </a: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femmes et 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leadership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théories axées sur les traits de caractère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841326" y="1240077"/>
            <a:ext cx="5736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La théorie des grands hommes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816274" y="2054268"/>
            <a:ext cx="5699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/>
              <a:t>Ces théories dressent un </a:t>
            </a:r>
            <a:r>
              <a:rPr lang="fr-FR" sz="1800" dirty="0" err="1" smtClean="0"/>
              <a:t>portait-robot</a:t>
            </a:r>
            <a:r>
              <a:rPr lang="fr-FR" sz="1800" dirty="0" smtClean="0"/>
              <a:t> des leaders</a:t>
            </a:r>
            <a:endParaRPr lang="fr-FR" sz="1800" dirty="0"/>
          </a:p>
        </p:txBody>
      </p:sp>
      <p:sp>
        <p:nvSpPr>
          <p:cNvPr id="5" name="ZoneTexte 4"/>
          <p:cNvSpPr txBox="1"/>
          <p:nvPr/>
        </p:nvSpPr>
        <p:spPr>
          <a:xfrm>
            <a:off x="2167004" y="3131506"/>
            <a:ext cx="4597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/>
              <a:t>Elles supposent qu’ils ont des points communs tels que l’intelligence, l’intégrité, la confiance en soi, une belle apparence, l’esprit d’initiative et un bon jugement . </a:t>
            </a:r>
            <a:endParaRPr lang="fr-FR" sz="1800" dirty="0"/>
          </a:p>
        </p:txBody>
      </p:sp>
      <p:sp>
        <p:nvSpPr>
          <p:cNvPr id="6" name="ZoneTexte 5"/>
          <p:cNvSpPr txBox="1"/>
          <p:nvPr/>
        </p:nvSpPr>
        <p:spPr>
          <a:xfrm>
            <a:off x="1903956" y="5323561"/>
            <a:ext cx="6776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/>
              <a:t>Ces théories se fondent sur l’hypothèse que les aptitudes en matière de leadership sont innées et non acquises.</a:t>
            </a:r>
            <a:endParaRPr lang="fr-FR" sz="1800" dirty="0"/>
          </a:p>
        </p:txBody>
      </p:sp>
      <p:sp>
        <p:nvSpPr>
          <p:cNvPr id="7" name="ZoneTexte 6"/>
          <p:cNvSpPr txBox="1"/>
          <p:nvPr/>
        </p:nvSpPr>
        <p:spPr>
          <a:xfrm>
            <a:off x="7039630" y="4020855"/>
            <a:ext cx="2430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Ralph M </a:t>
            </a:r>
            <a:r>
              <a:rPr lang="fr-FR" sz="1600" dirty="0" err="1" smtClean="0"/>
              <a:t>Stogdill</a:t>
            </a:r>
            <a:r>
              <a:rPr lang="fr-FR" sz="1600" dirty="0" smtClean="0"/>
              <a:t>,</a:t>
            </a:r>
            <a:endParaRPr lang="fr-FR" sz="16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 l="25644" t="38576" r="58085" b="20000"/>
          <a:stretch>
            <a:fillRect/>
          </a:stretch>
        </p:blipFill>
        <p:spPr bwMode="auto">
          <a:xfrm>
            <a:off x="7515619" y="1889447"/>
            <a:ext cx="1352810" cy="1937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Flèche vers la droite 6"/>
          <p:cNvSpPr/>
          <p:nvPr/>
        </p:nvSpPr>
        <p:spPr bwMode="auto">
          <a:xfrm>
            <a:off x="288098" y="3106009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Espace réservé du contenu 1"/>
          <p:cNvSpPr>
            <a:spLocks noGrp="1"/>
          </p:cNvSpPr>
          <p:nvPr>
            <p:ph idx="11"/>
          </p:nvPr>
        </p:nvSpPr>
        <p:spPr>
          <a:xfrm>
            <a:off x="0" y="1478071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nature du leadership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styles de leadership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théories du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Leadership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Théories axées sur les traits de caractères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Théories axées sur le comportement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 Théories situationnelles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 du leadership transformationnel</a:t>
            </a: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femmes et 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leadership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théories axées sur les traits de caractère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954060" y="1240077"/>
            <a:ext cx="6551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Limites des théories axées sur les traits de caractère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916483" y="2004164"/>
            <a:ext cx="6701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/>
              <a:t>Elles considèrent exclusivement les traits de caractère et ne prennent pas en compte le comportement.</a:t>
            </a:r>
            <a:endParaRPr lang="fr-FR" sz="1800" dirty="0"/>
          </a:p>
        </p:txBody>
      </p:sp>
      <p:sp>
        <p:nvSpPr>
          <p:cNvPr id="5" name="ZoneTexte 4"/>
          <p:cNvSpPr txBox="1"/>
          <p:nvPr/>
        </p:nvSpPr>
        <p:spPr>
          <a:xfrm>
            <a:off x="1954060" y="3407080"/>
            <a:ext cx="7189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/>
              <a:t>Elles ne tiennent pas compte du milieu de travail et de l’individu.</a:t>
            </a:r>
            <a:endParaRPr lang="fr-FR" sz="1800" dirty="0"/>
          </a:p>
        </p:txBody>
      </p:sp>
      <p:sp>
        <p:nvSpPr>
          <p:cNvPr id="6" name="ZoneTexte 5"/>
          <p:cNvSpPr txBox="1"/>
          <p:nvPr/>
        </p:nvSpPr>
        <p:spPr>
          <a:xfrm>
            <a:off x="2066794" y="4559474"/>
            <a:ext cx="6601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/>
              <a:t>Les traits de caractère ne sont pas communs à tous les leaders.</a:t>
            </a:r>
            <a:endParaRPr lang="fr-FR" sz="1800" dirty="0"/>
          </a:p>
        </p:txBody>
      </p:sp>
      <p:sp>
        <p:nvSpPr>
          <p:cNvPr id="7" name="ZoneTexte 6"/>
          <p:cNvSpPr txBox="1"/>
          <p:nvPr/>
        </p:nvSpPr>
        <p:spPr>
          <a:xfrm>
            <a:off x="2141951" y="5724394"/>
            <a:ext cx="6713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/>
              <a:t>On ne peut pas évaluer avec précision l’importance relative de chacun des traits de caractère.</a:t>
            </a:r>
            <a:endParaRPr lang="fr-FR" sz="1800" dirty="0"/>
          </a:p>
        </p:txBody>
      </p:sp>
      <p:sp>
        <p:nvSpPr>
          <p:cNvPr id="8" name="Flèche vers la droite 6"/>
          <p:cNvSpPr/>
          <p:nvPr/>
        </p:nvSpPr>
        <p:spPr bwMode="auto">
          <a:xfrm>
            <a:off x="288098" y="3106009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Espace réservé du contenu 1"/>
          <p:cNvSpPr>
            <a:spLocks noGrp="1"/>
          </p:cNvSpPr>
          <p:nvPr>
            <p:ph idx="11"/>
          </p:nvPr>
        </p:nvSpPr>
        <p:spPr>
          <a:xfrm>
            <a:off x="0" y="1478071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nature du leadership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styles de leadership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théories du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Leadership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Théories axées sur les traits de caractères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Théories axées sur le comportement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 Théories situationnelles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 du leadership transformationnel</a:t>
            </a: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femmes et 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leadership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théories axées sur le comportement (les modèles béhavioristes)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2755726" y="1127342"/>
            <a:ext cx="2580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La théorie X et Y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6050071" y="6012493"/>
            <a:ext cx="3093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Douglas McGregor (1906-1964)</a:t>
            </a:r>
            <a:endParaRPr lang="fr-FR" sz="1600" dirty="0"/>
          </a:p>
        </p:txBody>
      </p:sp>
      <p:sp>
        <p:nvSpPr>
          <p:cNvPr id="5" name="ZoneTexte 4"/>
          <p:cNvSpPr txBox="1"/>
          <p:nvPr/>
        </p:nvSpPr>
        <p:spPr>
          <a:xfrm>
            <a:off x="1853851" y="1778696"/>
            <a:ext cx="6926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Le style de leadership varie suivant la perception que le gestionnaire fait  des employés.</a:t>
            </a:r>
            <a:endParaRPr lang="fr-FR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2091847" y="2868460"/>
            <a:ext cx="33569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b="1" dirty="0" smtClean="0"/>
              <a:t>Théorie X</a:t>
            </a:r>
            <a:r>
              <a:rPr lang="fr-FR" sz="1600" dirty="0" smtClean="0"/>
              <a:t>: les travailleurs n’aiment pas travailler, ils doivent être contrôlés, récompensés ou punis afin d’être incités à faire du bon trava</a:t>
            </a:r>
            <a:r>
              <a:rPr lang="fr-FR" dirty="0" smtClean="0"/>
              <a:t>il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066795" y="4784942"/>
            <a:ext cx="37202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b="1" dirty="0" smtClean="0"/>
              <a:t>Théorie Y: </a:t>
            </a:r>
            <a:r>
              <a:rPr lang="fr-FR" sz="1600" dirty="0" smtClean="0"/>
              <a:t>Le contrôle et la punition ne sont pas les seules façons de faire travailler les gens. L'individu sera capable de se réaliser si on l'associe aux buts de l'organisation</a:t>
            </a:r>
            <a:r>
              <a:rPr lang="fr-FR" dirty="0" smtClean="0"/>
              <a:t>.</a:t>
            </a:r>
            <a:endParaRPr lang="fr-F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 l="32789" t="33803" r="51662" b="27286"/>
          <a:stretch>
            <a:fillRect/>
          </a:stretch>
        </p:blipFill>
        <p:spPr bwMode="auto">
          <a:xfrm>
            <a:off x="6174449" y="2521965"/>
            <a:ext cx="2369712" cy="3335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Flèche vers la droite 6"/>
          <p:cNvSpPr/>
          <p:nvPr/>
        </p:nvSpPr>
        <p:spPr bwMode="auto">
          <a:xfrm>
            <a:off x="250520" y="3719785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Espace réservé du contenu 1"/>
          <p:cNvSpPr>
            <a:spLocks noGrp="1"/>
          </p:cNvSpPr>
          <p:nvPr>
            <p:ph idx="11"/>
          </p:nvPr>
        </p:nvSpPr>
        <p:spPr>
          <a:xfrm>
            <a:off x="0" y="1478071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nature du leadership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styles de leadership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théories du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Leadership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Théories axées sur les traits de caractères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Théories axées sur le comportement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 Théories situationnelles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 du leadership transformationnel</a:t>
            </a: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femmes et 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leadership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théories axées sur le comportement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2004165" y="1277655"/>
            <a:ext cx="4308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La théorie des quatre systèmes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803749" y="2079321"/>
            <a:ext cx="457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>
                <a:solidFill>
                  <a:srgbClr val="FF0000"/>
                </a:solidFill>
              </a:rPr>
              <a:t>Le système 1: Exploitation et autoritarisme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954062" y="2981196"/>
            <a:ext cx="4033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800" dirty="0" smtClean="0"/>
              <a:t>Le leader opte pour un style dictatorial</a:t>
            </a:r>
            <a:endParaRPr lang="fr-FR" sz="1800" dirty="0"/>
          </a:p>
        </p:txBody>
      </p:sp>
      <p:sp>
        <p:nvSpPr>
          <p:cNvPr id="6" name="ZoneTexte 5"/>
          <p:cNvSpPr txBox="1"/>
          <p:nvPr/>
        </p:nvSpPr>
        <p:spPr>
          <a:xfrm>
            <a:off x="1929009" y="4083486"/>
            <a:ext cx="5473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800" dirty="0" smtClean="0"/>
              <a:t>Il a recours à l’intimidation, des récompenses et à des punitions pour amener les employés à travailler</a:t>
            </a:r>
            <a:endParaRPr lang="fr-FR" sz="1800" dirty="0"/>
          </a:p>
        </p:txBody>
      </p:sp>
      <p:sp>
        <p:nvSpPr>
          <p:cNvPr id="7" name="ZoneTexte 6"/>
          <p:cNvSpPr txBox="1"/>
          <p:nvPr/>
        </p:nvSpPr>
        <p:spPr>
          <a:xfrm>
            <a:off x="2004164" y="4972833"/>
            <a:ext cx="591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>
                <a:solidFill>
                  <a:srgbClr val="FF0000"/>
                </a:solidFill>
              </a:rPr>
              <a:t>Le système 2: Bienveillance et autoritarisme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991638" y="5461348"/>
            <a:ext cx="5837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/>
              <a:t>Le leader  prend toutes les décisions, mais permet à ses subordonnés  d’exprimer leur opinion au sujet de ses ordres</a:t>
            </a:r>
            <a:endParaRPr lang="fr-FR" sz="1800" dirty="0"/>
          </a:p>
        </p:txBody>
      </p:sp>
      <p:sp>
        <p:nvSpPr>
          <p:cNvPr id="9" name="ZoneTexte 8"/>
          <p:cNvSpPr txBox="1"/>
          <p:nvPr/>
        </p:nvSpPr>
        <p:spPr>
          <a:xfrm>
            <a:off x="6313118" y="3469710"/>
            <a:ext cx="3031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/>
              <a:t>Rensis</a:t>
            </a:r>
            <a:r>
              <a:rPr lang="fr-FR" sz="1600" dirty="0" smtClean="0"/>
              <a:t> </a:t>
            </a:r>
            <a:r>
              <a:rPr lang="fr-FR" sz="1600" dirty="0" err="1" smtClean="0"/>
              <a:t>Likert</a:t>
            </a:r>
            <a:r>
              <a:rPr lang="fr-FR" sz="1600" dirty="0" smtClean="0"/>
              <a:t> (1903 -1981)</a:t>
            </a:r>
            <a:endParaRPr lang="fr-FR" sz="16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 l="29589" t="49242" r="62439" b="31909"/>
          <a:stretch>
            <a:fillRect/>
          </a:stretch>
        </p:blipFill>
        <p:spPr bwMode="auto">
          <a:xfrm>
            <a:off x="6726478" y="1365336"/>
            <a:ext cx="1565754" cy="2082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Flèche vers la droite 6"/>
          <p:cNvSpPr/>
          <p:nvPr/>
        </p:nvSpPr>
        <p:spPr bwMode="auto">
          <a:xfrm>
            <a:off x="250520" y="3719785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Espace réservé du contenu 1"/>
          <p:cNvSpPr>
            <a:spLocks noGrp="1"/>
          </p:cNvSpPr>
          <p:nvPr>
            <p:ph idx="11"/>
          </p:nvPr>
        </p:nvSpPr>
        <p:spPr>
          <a:xfrm>
            <a:off x="0" y="1478071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nature du leadership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styles de leadership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théories du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Leadership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Théories axées sur les traits de caractères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Théories axées sur le comportement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 Théories situationnelles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 du leadership transformationnel</a:t>
            </a: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femmes et 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leadership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théories axées sur le comportement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2141952" y="1791222"/>
            <a:ext cx="3870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>
                <a:solidFill>
                  <a:srgbClr val="FF0000"/>
                </a:solidFill>
              </a:rPr>
              <a:t>Le système 3: Consultation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916483" y="2329841"/>
            <a:ext cx="5436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800" dirty="0" smtClean="0"/>
              <a:t>Le leader établit des objectifs et oriente le travail des membres de son équipe après les avoir consultés.</a:t>
            </a:r>
            <a:endParaRPr lang="fr-FR" sz="1800" dirty="0"/>
          </a:p>
        </p:txBody>
      </p:sp>
      <p:sp>
        <p:nvSpPr>
          <p:cNvPr id="5" name="ZoneTexte 4"/>
          <p:cNvSpPr txBox="1"/>
          <p:nvPr/>
        </p:nvSpPr>
        <p:spPr>
          <a:xfrm>
            <a:off x="1991638" y="3407079"/>
            <a:ext cx="5015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800" dirty="0" smtClean="0"/>
              <a:t>Les employés peuvent déterminer eux-mêmes la manière d’exécuter.</a:t>
            </a:r>
            <a:endParaRPr lang="fr-FR" sz="1800" dirty="0"/>
          </a:p>
        </p:txBody>
      </p:sp>
      <p:sp>
        <p:nvSpPr>
          <p:cNvPr id="6" name="ZoneTexte 5"/>
          <p:cNvSpPr txBox="1"/>
          <p:nvPr/>
        </p:nvSpPr>
        <p:spPr>
          <a:xfrm>
            <a:off x="2029216" y="4346532"/>
            <a:ext cx="3845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>
                <a:solidFill>
                  <a:srgbClr val="FF0000"/>
                </a:solidFill>
              </a:rPr>
              <a:t>Le système 4: Participation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066795" y="4935255"/>
            <a:ext cx="526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800" dirty="0" smtClean="0"/>
              <a:t>Le gestionnaire et ses subordonnées prennent des décisions ensemble</a:t>
            </a:r>
            <a:endParaRPr lang="fr-FR" sz="1800" dirty="0"/>
          </a:p>
        </p:txBody>
      </p:sp>
      <p:sp>
        <p:nvSpPr>
          <p:cNvPr id="8" name="ZoneTexte 7"/>
          <p:cNvSpPr txBox="1"/>
          <p:nvPr/>
        </p:nvSpPr>
        <p:spPr>
          <a:xfrm>
            <a:off x="1954060" y="5837129"/>
            <a:ext cx="5151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800" dirty="0" smtClean="0"/>
              <a:t>Le supérieur joue le rôle de conseiller</a:t>
            </a:r>
            <a:endParaRPr lang="fr-FR" sz="1800" dirty="0"/>
          </a:p>
        </p:txBody>
      </p:sp>
      <p:sp>
        <p:nvSpPr>
          <p:cNvPr id="9" name="ZoneTexte 8"/>
          <p:cNvSpPr txBox="1"/>
          <p:nvPr/>
        </p:nvSpPr>
        <p:spPr>
          <a:xfrm>
            <a:off x="2267211" y="1189973"/>
            <a:ext cx="4308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La théorie des quatre systèmes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0" name="Flèche vers la droite 6"/>
          <p:cNvSpPr/>
          <p:nvPr/>
        </p:nvSpPr>
        <p:spPr bwMode="auto">
          <a:xfrm>
            <a:off x="250520" y="3719785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Espace réservé du contenu 1"/>
          <p:cNvSpPr>
            <a:spLocks noGrp="1"/>
          </p:cNvSpPr>
          <p:nvPr>
            <p:ph idx="11"/>
          </p:nvPr>
        </p:nvSpPr>
        <p:spPr>
          <a:xfrm>
            <a:off x="0" y="1478071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nature du leadership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styles de leadership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théories du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Leadership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Théories axées sur les traits de caractères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Théories axées sur le comportement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 Théories situationnelles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 du leadership transformationnel</a:t>
            </a: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femmes et 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leadership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r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>
                <a:latin typeface="Arial Narrow" charset="0"/>
                <a:cs typeface="Tahoma" charset="0"/>
              </a:rPr>
              <a:t>Plan</a:t>
            </a:r>
          </a:p>
        </p:txBody>
      </p:sp>
      <p:sp>
        <p:nvSpPr>
          <p:cNvPr id="16387" name="Rectangle 9"/>
          <p:cNvSpPr>
            <a:spLocks noGrp="1" noChangeArrowheads="1"/>
          </p:cNvSpPr>
          <p:nvPr>
            <p:ph idx="1"/>
          </p:nvPr>
        </p:nvSpPr>
        <p:spPr>
          <a:xfrm>
            <a:off x="300625" y="1614334"/>
            <a:ext cx="8843375" cy="3888144"/>
          </a:xfrm>
        </p:spPr>
        <p:txBody>
          <a:bodyPr/>
          <a:lstStyle/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fr-FR" sz="2000" b="1" dirty="0" smtClean="0">
                <a:latin typeface="Arial" charset="0"/>
                <a:cs typeface="Arial" charset="0"/>
              </a:rPr>
              <a:t>La nature du leadership</a:t>
            </a:r>
          </a:p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fr-FR" sz="2000" b="1" dirty="0" smtClean="0">
                <a:latin typeface="Arial" charset="0"/>
                <a:cs typeface="Arial" charset="0"/>
              </a:rPr>
              <a:t>Les styles de leadership</a:t>
            </a:r>
          </a:p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fr-FR" sz="2000" b="1" dirty="0" smtClean="0">
                <a:latin typeface="Arial" charset="0"/>
                <a:cs typeface="Arial" charset="0"/>
              </a:rPr>
              <a:t>Les théories du leadership</a:t>
            </a:r>
          </a:p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fr-FR" sz="2000" b="1" dirty="0" smtClean="0">
                <a:latin typeface="Arial" charset="0"/>
                <a:cs typeface="Arial" charset="0"/>
              </a:rPr>
              <a:t>Les femmes et le leadership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sz="2800" b="1" dirty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théories axées sur le comportement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2016690" y="1290181"/>
            <a:ext cx="6526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>
                <a:solidFill>
                  <a:srgbClr val="FF0000"/>
                </a:solidFill>
              </a:rPr>
              <a:t>La théorie du continuum des styles de leadership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916483" y="2793304"/>
            <a:ext cx="3169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800" dirty="0" smtClean="0"/>
              <a:t>Le gestionnaire prend toutes les décisions pour ensuite la faire connaître au groupe.</a:t>
            </a:r>
            <a:endParaRPr lang="fr-FR" sz="1800" dirty="0"/>
          </a:p>
        </p:txBody>
      </p:sp>
      <p:sp>
        <p:nvSpPr>
          <p:cNvPr id="5" name="ZoneTexte 4"/>
          <p:cNvSpPr txBox="1"/>
          <p:nvPr/>
        </p:nvSpPr>
        <p:spPr>
          <a:xfrm>
            <a:off x="1828800" y="5135671"/>
            <a:ext cx="6626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800" dirty="0" smtClean="0"/>
              <a:t>Le gestionnaire accorde à ses subordonnés la liberté d’agir et de décider eux-mêmes à condition qu’ils observent certaines directives générales</a:t>
            </a:r>
            <a:endParaRPr lang="fr-FR" sz="1800" dirty="0"/>
          </a:p>
        </p:txBody>
      </p:sp>
      <p:sp>
        <p:nvSpPr>
          <p:cNvPr id="6" name="ZoneTexte 5"/>
          <p:cNvSpPr txBox="1"/>
          <p:nvPr/>
        </p:nvSpPr>
        <p:spPr>
          <a:xfrm>
            <a:off x="5248405" y="4233797"/>
            <a:ext cx="38955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Robert </a:t>
            </a:r>
            <a:r>
              <a:rPr lang="fr-FR" sz="1600" dirty="0" err="1" smtClean="0"/>
              <a:t>Tannenbaum</a:t>
            </a:r>
            <a:r>
              <a:rPr lang="fr-FR" sz="1600" dirty="0" smtClean="0"/>
              <a:t> et Warren Schmidt</a:t>
            </a:r>
            <a:endParaRPr lang="fr-FR" sz="16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 l="5831" t="35005" r="40000" b="16770"/>
          <a:stretch>
            <a:fillRect/>
          </a:stretch>
        </p:blipFill>
        <p:spPr bwMode="auto">
          <a:xfrm>
            <a:off x="4960307" y="1976262"/>
            <a:ext cx="4183693" cy="2095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lèche vers la droite 6"/>
          <p:cNvSpPr/>
          <p:nvPr/>
        </p:nvSpPr>
        <p:spPr bwMode="auto">
          <a:xfrm>
            <a:off x="250520" y="3719785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Espace réservé du contenu 1"/>
          <p:cNvSpPr>
            <a:spLocks noGrp="1"/>
          </p:cNvSpPr>
          <p:nvPr>
            <p:ph idx="11"/>
          </p:nvPr>
        </p:nvSpPr>
        <p:spPr>
          <a:xfrm>
            <a:off x="0" y="1478071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nature du leadership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styles de leadership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théories du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Leadership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Théories axées sur les traits de caractères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Théories axées sur le comportement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 Théories situationnelles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 du leadership transformationnel</a:t>
            </a: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femmes et 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leadership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théories axées sur le comportement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966586" y="1240077"/>
            <a:ext cx="6526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La théorie du continuum des styles de leadership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954061" y="2029216"/>
            <a:ext cx="6789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Trois éléments déterminent la manière dont un gestionnaire exercera son leadership:</a:t>
            </a:r>
            <a:endParaRPr lang="fr-FR" sz="1600" dirty="0"/>
          </a:p>
        </p:txBody>
      </p:sp>
      <p:sp>
        <p:nvSpPr>
          <p:cNvPr id="5" name="ZoneTexte 4"/>
          <p:cNvSpPr txBox="1"/>
          <p:nvPr/>
        </p:nvSpPr>
        <p:spPr>
          <a:xfrm>
            <a:off x="2079321" y="2730674"/>
            <a:ext cx="5198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>
                <a:solidFill>
                  <a:srgbClr val="FF0000"/>
                </a:solidFill>
              </a:rPr>
              <a:t>Les caractéristiques du gestionnaire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016691" y="3331923"/>
            <a:ext cx="6751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/>
              <a:t>Son histoire personnelle, ses valeurs, ses croyances, ses connaissances, son expérience et sa formation scolaire</a:t>
            </a:r>
            <a:endParaRPr lang="fr-FR" sz="1800" dirty="0"/>
          </a:p>
        </p:txBody>
      </p:sp>
      <p:sp>
        <p:nvSpPr>
          <p:cNvPr id="7" name="ZoneTexte 6"/>
          <p:cNvSpPr txBox="1"/>
          <p:nvPr/>
        </p:nvSpPr>
        <p:spPr>
          <a:xfrm>
            <a:off x="2129425" y="4221271"/>
            <a:ext cx="6187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>
                <a:solidFill>
                  <a:srgbClr val="FF0000"/>
                </a:solidFill>
              </a:rPr>
              <a:t>Les caractéristiques des subordonnés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979112" y="4734838"/>
            <a:ext cx="7164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/>
              <a:t>L’histoire personnelle, les valeurs, croyances…. des subordonnés.</a:t>
            </a:r>
            <a:endParaRPr lang="fr-FR" sz="1800" dirty="0"/>
          </a:p>
        </p:txBody>
      </p:sp>
      <p:sp>
        <p:nvSpPr>
          <p:cNvPr id="9" name="ZoneTexte 8"/>
          <p:cNvSpPr txBox="1"/>
          <p:nvPr/>
        </p:nvSpPr>
        <p:spPr>
          <a:xfrm>
            <a:off x="1841326" y="5574082"/>
            <a:ext cx="7027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>
                <a:solidFill>
                  <a:srgbClr val="FF0000"/>
                </a:solidFill>
              </a:rPr>
              <a:t>Les éléments situationnels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66586" y="6150279"/>
            <a:ext cx="6676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/>
              <a:t>Le climat, la culture, la taille de l’organisation et les composantes de l’environnement</a:t>
            </a:r>
            <a:endParaRPr lang="fr-FR" sz="1800" dirty="0"/>
          </a:p>
        </p:txBody>
      </p:sp>
      <p:sp>
        <p:nvSpPr>
          <p:cNvPr id="11" name="Flèche vers la droite 6"/>
          <p:cNvSpPr/>
          <p:nvPr/>
        </p:nvSpPr>
        <p:spPr bwMode="auto">
          <a:xfrm>
            <a:off x="250520" y="3719785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Espace réservé du contenu 1"/>
          <p:cNvSpPr>
            <a:spLocks noGrp="1"/>
          </p:cNvSpPr>
          <p:nvPr>
            <p:ph idx="11"/>
          </p:nvPr>
        </p:nvSpPr>
        <p:spPr>
          <a:xfrm>
            <a:off x="0" y="1478071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nature du leadership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styles de leadership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théories du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Leadership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Théories axées sur les traits de caractères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Théories axées sur le comportement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 Théories situationnelles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 du leadership transformationnel</a:t>
            </a: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femmes et 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leadership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théories axées sur le comportement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3670126" y="1340285"/>
            <a:ext cx="338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La grille de gestion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841327" y="3645074"/>
            <a:ext cx="346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Robert R Blake (1918-2004)</a:t>
            </a:r>
            <a:endParaRPr lang="fr-FR" sz="1600" dirty="0"/>
          </a:p>
        </p:txBody>
      </p:sp>
      <p:sp>
        <p:nvSpPr>
          <p:cNvPr id="5" name="ZoneTexte 4"/>
          <p:cNvSpPr txBox="1"/>
          <p:nvPr/>
        </p:nvSpPr>
        <p:spPr>
          <a:xfrm>
            <a:off x="3920647" y="2329841"/>
            <a:ext cx="32317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La grille présente les divers styles de leadership susceptibles d’être employés dans la gestion de la main d’œuvre</a:t>
            </a:r>
            <a:endParaRPr lang="fr-FR" sz="1600" dirty="0"/>
          </a:p>
        </p:txBody>
      </p:sp>
      <p:sp>
        <p:nvSpPr>
          <p:cNvPr id="6" name="ZoneTexte 5"/>
          <p:cNvSpPr txBox="1"/>
          <p:nvPr/>
        </p:nvSpPr>
        <p:spPr>
          <a:xfrm>
            <a:off x="1966587" y="6307578"/>
            <a:ext cx="6425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Nous distinguons  cinq types de leadership</a:t>
            </a:r>
            <a:endParaRPr lang="fr-FR" sz="16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 l="30676" t="30798" r="50394" b="23681"/>
          <a:stretch>
            <a:fillRect/>
          </a:stretch>
        </p:blipFill>
        <p:spPr bwMode="auto">
          <a:xfrm>
            <a:off x="1841327" y="1255972"/>
            <a:ext cx="1722770" cy="2330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 l="26658" t="39370" r="58959" b="25708"/>
          <a:stretch>
            <a:fillRect/>
          </a:stretch>
        </p:blipFill>
        <p:spPr bwMode="auto">
          <a:xfrm>
            <a:off x="7315200" y="1397978"/>
            <a:ext cx="1828800" cy="2497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ZoneTexte 8"/>
          <p:cNvSpPr txBox="1"/>
          <p:nvPr/>
        </p:nvSpPr>
        <p:spPr>
          <a:xfrm>
            <a:off x="5999967" y="3958225"/>
            <a:ext cx="3494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Jane S Mouton (1930-1987)</a:t>
            </a:r>
            <a:endParaRPr lang="fr-FR" sz="1600" dirty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 cstate="print"/>
          <a:srcRect l="23493" t="41615" r="55972" b="23531"/>
          <a:stretch>
            <a:fillRect/>
          </a:stretch>
        </p:blipFill>
        <p:spPr bwMode="auto">
          <a:xfrm>
            <a:off x="3968635" y="4216400"/>
            <a:ext cx="2093770" cy="1998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Flèche vers la droite 6"/>
          <p:cNvSpPr/>
          <p:nvPr/>
        </p:nvSpPr>
        <p:spPr bwMode="auto">
          <a:xfrm>
            <a:off x="250520" y="3719785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Espace réservé du contenu 1"/>
          <p:cNvSpPr>
            <a:spLocks noGrp="1"/>
          </p:cNvSpPr>
          <p:nvPr>
            <p:ph idx="11"/>
          </p:nvPr>
        </p:nvSpPr>
        <p:spPr>
          <a:xfrm>
            <a:off x="0" y="1478071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nature du leadership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styles de leadership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théories du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Leadership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Théories axées sur les traits de caractères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Théories axées sur le comportement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 Théories situationnelles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 du leadership transformationnel</a:t>
            </a: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femmes et 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leadership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théories axées sur le comportement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878904" y="1227551"/>
            <a:ext cx="6801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La grille de gestion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016690" y="2041742"/>
            <a:ext cx="686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>
                <a:solidFill>
                  <a:srgbClr val="FF0000"/>
                </a:solidFill>
              </a:rPr>
              <a:t>La gestion de type accommodant (1,9)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966586" y="2464844"/>
            <a:ext cx="7177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Le gestionnaire a une attitude tolérante et témoigne beaucoup d’intérêt à ses subordonnés</a:t>
            </a:r>
            <a:endParaRPr lang="fr-FR" sz="1600" dirty="0"/>
          </a:p>
        </p:txBody>
      </p:sp>
      <p:sp>
        <p:nvSpPr>
          <p:cNvPr id="6" name="ZoneTexte 5"/>
          <p:cNvSpPr txBox="1"/>
          <p:nvPr/>
        </p:nvSpPr>
        <p:spPr>
          <a:xfrm>
            <a:off x="2054268" y="3164388"/>
            <a:ext cx="7089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Il se montre bienveillant et ne se préoccupe pas du tout de la production</a:t>
            </a:r>
            <a:endParaRPr lang="fr-FR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1853852" y="5219874"/>
            <a:ext cx="6926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>
                <a:solidFill>
                  <a:srgbClr val="FF0000"/>
                </a:solidFill>
              </a:rPr>
              <a:t>Le gestionnaire de type indifférent (1,1)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992160" y="5580693"/>
            <a:ext cx="6751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Il se soucie peu de ses subordonnés et de la production</a:t>
            </a:r>
            <a:endParaRPr lang="fr-FR" sz="1600" dirty="0"/>
          </a:p>
        </p:txBody>
      </p:sp>
      <p:sp>
        <p:nvSpPr>
          <p:cNvPr id="9" name="ZoneTexte 8"/>
          <p:cNvSpPr txBox="1"/>
          <p:nvPr/>
        </p:nvSpPr>
        <p:spPr>
          <a:xfrm>
            <a:off x="2041395" y="6105395"/>
            <a:ext cx="68893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Il ne prête attention ni au travail ni à l’aspect humain</a:t>
            </a:r>
            <a:endParaRPr lang="fr-FR" sz="1600" dirty="0"/>
          </a:p>
        </p:txBody>
      </p:sp>
      <p:sp>
        <p:nvSpPr>
          <p:cNvPr id="10" name="Flèche vers la droite 6"/>
          <p:cNvSpPr/>
          <p:nvPr/>
        </p:nvSpPr>
        <p:spPr bwMode="auto">
          <a:xfrm>
            <a:off x="250520" y="3719785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Espace réservé du contenu 1"/>
          <p:cNvSpPr>
            <a:spLocks noGrp="1"/>
          </p:cNvSpPr>
          <p:nvPr>
            <p:ph idx="11"/>
          </p:nvPr>
        </p:nvSpPr>
        <p:spPr>
          <a:xfrm>
            <a:off x="0" y="1478071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nature du leadership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styles de leadership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théories du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Leadership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Théories axées sur les traits de caractères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Théories axées sur le comportement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 Théories situationnelles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 du leadership transformationnel</a:t>
            </a: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femmes et 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leadership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 cstate="print"/>
          <a:srcRect l="23493" t="41615" r="55972" b="23531"/>
          <a:stretch>
            <a:fillRect/>
          </a:stretch>
        </p:blipFill>
        <p:spPr bwMode="auto">
          <a:xfrm>
            <a:off x="4375035" y="3580002"/>
            <a:ext cx="1682866" cy="160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théories axées sur le comportement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878904" y="1240077"/>
            <a:ext cx="6801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La grille de gestion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167003" y="1703540"/>
            <a:ext cx="6563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>
                <a:solidFill>
                  <a:srgbClr val="FF0000"/>
                </a:solidFill>
              </a:rPr>
              <a:t>La gestion  centrée sur le travail en équipe ( 9,9)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204580" y="2242159"/>
            <a:ext cx="6688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Le gestionnaire s’intéresse à la fois à ses subordonnés et à la production</a:t>
            </a:r>
            <a:endParaRPr lang="fr-FR" sz="1600" dirty="0"/>
          </a:p>
        </p:txBody>
      </p:sp>
      <p:sp>
        <p:nvSpPr>
          <p:cNvPr id="6" name="ZoneTexte 5"/>
          <p:cNvSpPr txBox="1"/>
          <p:nvPr/>
        </p:nvSpPr>
        <p:spPr>
          <a:xfrm>
            <a:off x="2066795" y="3056351"/>
            <a:ext cx="6764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Il cherche à atteindre un niveau de production élevé et s’attend à l’aide des subordonnés.</a:t>
            </a:r>
            <a:endParaRPr lang="fr-FR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1841327" y="3682652"/>
            <a:ext cx="6951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>
                <a:solidFill>
                  <a:srgbClr val="FF0000"/>
                </a:solidFill>
              </a:rPr>
              <a:t>La gestion de type contrôlant (9,1) 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878905" y="4121063"/>
            <a:ext cx="4775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 Le gestionnaire est déterminé à obtenir le niveau de la production qu’il a fixé, et surveille étroitement les activités de ses subordonnés </a:t>
            </a:r>
            <a:endParaRPr lang="fr-FR" sz="1600" dirty="0"/>
          </a:p>
        </p:txBody>
      </p:sp>
      <p:sp>
        <p:nvSpPr>
          <p:cNvPr id="9" name="ZoneTexte 8"/>
          <p:cNvSpPr txBox="1"/>
          <p:nvPr/>
        </p:nvSpPr>
        <p:spPr>
          <a:xfrm>
            <a:off x="1740421" y="5190125"/>
            <a:ext cx="5015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Les individus n’ont pas beaucoup d’importance à ses yeux.</a:t>
            </a:r>
            <a:endParaRPr lang="fr-FR" sz="1600" dirty="0"/>
          </a:p>
        </p:txBody>
      </p:sp>
      <p:sp>
        <p:nvSpPr>
          <p:cNvPr id="10" name="ZoneTexte 9"/>
          <p:cNvSpPr txBox="1"/>
          <p:nvPr/>
        </p:nvSpPr>
        <p:spPr>
          <a:xfrm>
            <a:off x="1902739" y="5895062"/>
            <a:ext cx="4828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>
                <a:solidFill>
                  <a:srgbClr val="FF0000"/>
                </a:solidFill>
              </a:rPr>
              <a:t>La gestion de type statu quo (5,5)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979112" y="6273225"/>
            <a:ext cx="6676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Le gestionnaire prête une égale attention à la production et à l’aspect humain</a:t>
            </a:r>
            <a:endParaRPr lang="fr-FR" sz="1600" dirty="0"/>
          </a:p>
        </p:txBody>
      </p:sp>
      <p:sp>
        <p:nvSpPr>
          <p:cNvPr id="12" name="Flèche vers la droite 6"/>
          <p:cNvSpPr/>
          <p:nvPr/>
        </p:nvSpPr>
        <p:spPr bwMode="auto">
          <a:xfrm>
            <a:off x="250520" y="3719785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Espace réservé du contenu 1"/>
          <p:cNvSpPr>
            <a:spLocks noGrp="1"/>
          </p:cNvSpPr>
          <p:nvPr>
            <p:ph idx="11"/>
          </p:nvPr>
        </p:nvSpPr>
        <p:spPr>
          <a:xfrm>
            <a:off x="0" y="1478071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nature du leadership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styles de leadership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théories du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Leadership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Théories axées sur les traits de caractères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Théories axées sur le comportement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 Théories situationnelles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 du leadership transformationnel</a:t>
            </a: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femmes et 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leadership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 cstate="print"/>
          <a:srcRect l="23493" t="41615" r="55972" b="23531"/>
          <a:stretch>
            <a:fillRect/>
          </a:stretch>
        </p:blipFill>
        <p:spPr bwMode="auto">
          <a:xfrm>
            <a:off x="6699134" y="3610054"/>
            <a:ext cx="2178166" cy="2079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théories situationnelles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2004166" y="1039660"/>
            <a:ext cx="6839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La théorie de la contingence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7515615" y="3281820"/>
            <a:ext cx="1816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Fred </a:t>
            </a:r>
            <a:r>
              <a:rPr lang="fr-FR" sz="1600" dirty="0" err="1" smtClean="0"/>
              <a:t>Fiedler</a:t>
            </a:r>
            <a:r>
              <a:rPr lang="fr-FR" sz="1600" dirty="0" smtClean="0"/>
              <a:t> </a:t>
            </a:r>
            <a:endParaRPr lang="fr-FR" sz="1600" dirty="0"/>
          </a:p>
        </p:txBody>
      </p:sp>
      <p:sp>
        <p:nvSpPr>
          <p:cNvPr id="8" name="ZoneTexte 7"/>
          <p:cNvSpPr txBox="1"/>
          <p:nvPr/>
        </p:nvSpPr>
        <p:spPr>
          <a:xfrm>
            <a:off x="2004164" y="2567836"/>
            <a:ext cx="457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Tout leader peut avoir du succès. Le style de leadership doit être adapté aux exigences de la situation.</a:t>
            </a:r>
            <a:endParaRPr lang="fr-FR" sz="1600" dirty="0"/>
          </a:p>
        </p:txBody>
      </p:sp>
      <p:sp>
        <p:nvSpPr>
          <p:cNvPr id="9" name="ZoneTexte 8"/>
          <p:cNvSpPr txBox="1"/>
          <p:nvPr/>
        </p:nvSpPr>
        <p:spPr>
          <a:xfrm>
            <a:off x="1853852" y="3469710"/>
            <a:ext cx="6676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L’efficacité  du leadership dépend de trois facteurs:</a:t>
            </a:r>
            <a:endParaRPr lang="fr-FR" sz="1600" dirty="0"/>
          </a:p>
        </p:txBody>
      </p:sp>
      <p:sp>
        <p:nvSpPr>
          <p:cNvPr id="10" name="ZoneTexte 9"/>
          <p:cNvSpPr txBox="1"/>
          <p:nvPr/>
        </p:nvSpPr>
        <p:spPr>
          <a:xfrm>
            <a:off x="1753643" y="3883069"/>
            <a:ext cx="7214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>
                <a:solidFill>
                  <a:srgbClr val="FF0000"/>
                </a:solidFill>
              </a:rPr>
              <a:t>Le pouvoir provenant d’une source organisationnelle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716065" y="4158641"/>
            <a:ext cx="7102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L’influence qui découle d’un poste et à l’autorité détenue par son titulaire</a:t>
            </a:r>
            <a:endParaRPr lang="fr-FR" sz="1600" dirty="0"/>
          </a:p>
        </p:txBody>
      </p:sp>
      <p:sp>
        <p:nvSpPr>
          <p:cNvPr id="12" name="ZoneTexte 11"/>
          <p:cNvSpPr txBox="1"/>
          <p:nvPr/>
        </p:nvSpPr>
        <p:spPr>
          <a:xfrm>
            <a:off x="1866379" y="4609578"/>
            <a:ext cx="320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>
                <a:solidFill>
                  <a:srgbClr val="FF0000"/>
                </a:solidFill>
              </a:rPr>
              <a:t>La structure des tâches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766169" y="4922729"/>
            <a:ext cx="3632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Le type de travail que les membres exécutent</a:t>
            </a:r>
            <a:endParaRPr lang="fr-FR" sz="1600" dirty="0"/>
          </a:p>
        </p:txBody>
      </p:sp>
      <p:sp>
        <p:nvSpPr>
          <p:cNvPr id="14" name="ZoneTexte 13"/>
          <p:cNvSpPr txBox="1"/>
          <p:nvPr/>
        </p:nvSpPr>
        <p:spPr>
          <a:xfrm>
            <a:off x="5711868" y="4797469"/>
            <a:ext cx="34321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Certaines tâches sont très définies ( caissier, comptable) et d’autres moins (professeur, chercheur) </a:t>
            </a:r>
            <a:endParaRPr lang="fr-FR" sz="1600" dirty="0"/>
          </a:p>
        </p:txBody>
      </p:sp>
      <p:sp>
        <p:nvSpPr>
          <p:cNvPr id="15" name="ZoneTexte 14"/>
          <p:cNvSpPr txBox="1"/>
          <p:nvPr/>
        </p:nvSpPr>
        <p:spPr>
          <a:xfrm>
            <a:off x="1991638" y="5812077"/>
            <a:ext cx="7152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>
                <a:solidFill>
                  <a:srgbClr val="FF0000"/>
                </a:solidFill>
              </a:rPr>
              <a:t>Les relations entre un leader et les membres de son groupe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1903956" y="6275540"/>
            <a:ext cx="7014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Influent sur le degré de confiance et de respect que le leader peut s’attirer</a:t>
            </a:r>
            <a:endParaRPr lang="fr-FR" sz="16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 l="35917" t="43268" r="54113" b="36300"/>
          <a:stretch>
            <a:fillRect/>
          </a:stretch>
        </p:blipFill>
        <p:spPr bwMode="auto">
          <a:xfrm>
            <a:off x="7624646" y="1479482"/>
            <a:ext cx="1519354" cy="1751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ZoneTexte 16"/>
          <p:cNvSpPr txBox="1"/>
          <p:nvPr/>
        </p:nvSpPr>
        <p:spPr>
          <a:xfrm>
            <a:off x="2054268" y="1553227"/>
            <a:ext cx="4121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L’analyse du leadership doit tenir non seulement du leader lui-même, mais aussi de la situation dans laquelle il se trouve</a:t>
            </a:r>
            <a:endParaRPr lang="fr-FR" sz="1600" dirty="0"/>
          </a:p>
        </p:txBody>
      </p:sp>
      <p:sp>
        <p:nvSpPr>
          <p:cNvPr id="18" name="Flèche vers la droite 6"/>
          <p:cNvSpPr/>
          <p:nvPr/>
        </p:nvSpPr>
        <p:spPr bwMode="auto">
          <a:xfrm>
            <a:off x="300624" y="4158196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Espace réservé du contenu 1"/>
          <p:cNvSpPr>
            <a:spLocks noGrp="1"/>
          </p:cNvSpPr>
          <p:nvPr>
            <p:ph idx="11"/>
          </p:nvPr>
        </p:nvSpPr>
        <p:spPr>
          <a:xfrm>
            <a:off x="0" y="1478071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nature du leadership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styles de leadership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théories du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Leadership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Théories axées sur les traits de caractères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Théories axées sur le comportement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 Théories situationnelles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 du leadership transformationnel</a:t>
            </a: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femmes et 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leadership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théories situationnelles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916482" y="1327759"/>
            <a:ext cx="6814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>
                <a:solidFill>
                  <a:srgbClr val="FF0000"/>
                </a:solidFill>
              </a:rPr>
              <a:t>Le modèle de l’intégration successive des buts personnels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016690" y="1941534"/>
            <a:ext cx="3018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Martin Evans et Robert House</a:t>
            </a:r>
            <a:endParaRPr lang="fr-FR" sz="1600" dirty="0"/>
          </a:p>
        </p:txBody>
      </p:sp>
      <p:sp>
        <p:nvSpPr>
          <p:cNvPr id="5" name="ZoneTexte 4"/>
          <p:cNvSpPr txBox="1"/>
          <p:nvPr/>
        </p:nvSpPr>
        <p:spPr>
          <a:xfrm>
            <a:off x="1941534" y="2718148"/>
            <a:ext cx="6851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/>
              <a:t>Il suppose que la nature  du travail influe grandement sur le comportement du leader et peut faire qu’il soit  en mesure de s’intéresser à l’exécution de tâche, au développement des ressources humaines ou aux deux à la fois.</a:t>
            </a:r>
            <a:endParaRPr lang="fr-FR" sz="1800" dirty="0"/>
          </a:p>
        </p:txBody>
      </p:sp>
      <p:sp>
        <p:nvSpPr>
          <p:cNvPr id="6" name="ZoneTexte 5"/>
          <p:cNvSpPr txBox="1"/>
          <p:nvPr/>
        </p:nvSpPr>
        <p:spPr>
          <a:xfrm>
            <a:off x="1891430" y="4672208"/>
            <a:ext cx="6839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/>
              <a:t>Le rôle du leader consiste à aider des subordonnés à réaliser leurs objectifs personnels ainsi que ceux de l’organisation.</a:t>
            </a:r>
            <a:endParaRPr lang="fr-FR" sz="1800" dirty="0"/>
          </a:p>
        </p:txBody>
      </p:sp>
      <p:sp>
        <p:nvSpPr>
          <p:cNvPr id="7" name="Flèche vers la droite 6"/>
          <p:cNvSpPr/>
          <p:nvPr/>
        </p:nvSpPr>
        <p:spPr bwMode="auto">
          <a:xfrm>
            <a:off x="300624" y="4158196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contenu 1"/>
          <p:cNvSpPr>
            <a:spLocks noGrp="1"/>
          </p:cNvSpPr>
          <p:nvPr>
            <p:ph idx="11"/>
          </p:nvPr>
        </p:nvSpPr>
        <p:spPr>
          <a:xfrm>
            <a:off x="0" y="1478071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nature du leadership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styles de leadership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théories du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Leadership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Théories axées sur les traits de caractères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Théories axées sur le comportement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 Théories situationnelles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 du leadership transformationnel</a:t>
            </a: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femmes et 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leadership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théories situationnelles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791222" y="1302707"/>
            <a:ext cx="6951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Le modèle situationnel de </a:t>
            </a:r>
            <a:r>
              <a:rPr lang="fr-FR" dirty="0" err="1" smtClean="0">
                <a:solidFill>
                  <a:srgbClr val="FF0000"/>
                </a:solidFill>
              </a:rPr>
              <a:t>Hersey</a:t>
            </a:r>
            <a:r>
              <a:rPr lang="fr-FR" dirty="0" smtClean="0">
                <a:solidFill>
                  <a:srgbClr val="FF0000"/>
                </a:solidFill>
              </a:rPr>
              <a:t> et Blanchard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966586" y="1878904"/>
            <a:ext cx="6976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>
                <a:solidFill>
                  <a:srgbClr val="005696"/>
                </a:solidFill>
              </a:rPr>
              <a:t>L’efficacité du Leadership dépend de trois facteurs:</a:t>
            </a:r>
            <a:endParaRPr lang="fr-FR" sz="1800" dirty="0">
              <a:solidFill>
                <a:srgbClr val="005696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066794" y="2530258"/>
            <a:ext cx="707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>
                <a:solidFill>
                  <a:srgbClr val="FF0000"/>
                </a:solidFill>
              </a:rPr>
              <a:t>Le niveau de préparation et d’empressement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954060" y="3018772"/>
            <a:ext cx="6688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La volonté et capacité des subordonnés d’assumer plus de responsabilités et d’atteindre des objectifs ambitieux mais réalisables.</a:t>
            </a:r>
            <a:endParaRPr lang="fr-FR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1941534" y="3582444"/>
            <a:ext cx="6926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>
                <a:solidFill>
                  <a:srgbClr val="FF0000"/>
                </a:solidFill>
              </a:rPr>
              <a:t>La conduite axée sur la tâche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954060" y="4158641"/>
            <a:ext cx="6651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Indique dans quelle mesure un leader veut organiser le travail des autres (définir les tâches, dire quoi faire, où quand et comment)</a:t>
            </a:r>
            <a:endParaRPr lang="fr-FR" sz="1600" dirty="0"/>
          </a:p>
        </p:txBody>
      </p:sp>
      <p:sp>
        <p:nvSpPr>
          <p:cNvPr id="9" name="ZoneTexte 8"/>
          <p:cNvSpPr txBox="1"/>
          <p:nvPr/>
        </p:nvSpPr>
        <p:spPr>
          <a:xfrm>
            <a:off x="2029216" y="4910203"/>
            <a:ext cx="673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>
                <a:solidFill>
                  <a:srgbClr val="FF0000"/>
                </a:solidFill>
              </a:rPr>
              <a:t>La conduite axée sur les relations humaines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2179529" y="5398718"/>
            <a:ext cx="60250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L’aide fournie et la communication interpersonnelle</a:t>
            </a:r>
            <a:endParaRPr lang="fr-FR" sz="1600" dirty="0"/>
          </a:p>
        </p:txBody>
      </p:sp>
      <p:sp>
        <p:nvSpPr>
          <p:cNvPr id="11" name="ZoneTexte 10"/>
          <p:cNvSpPr txBox="1"/>
          <p:nvPr/>
        </p:nvSpPr>
        <p:spPr>
          <a:xfrm>
            <a:off x="1878903" y="6027003"/>
            <a:ext cx="6626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smtClean="0"/>
              <a:t>Le style de leadership (conduite axée sur les tâches, sur la conduite et sur les relations humaines)  à adopter dépend du degré de maturité des subordonnés.</a:t>
            </a:r>
            <a:endParaRPr lang="fr-FR" sz="1600" i="1" dirty="0"/>
          </a:p>
        </p:txBody>
      </p:sp>
      <p:sp>
        <p:nvSpPr>
          <p:cNvPr id="12" name="Flèche vers la droite 6"/>
          <p:cNvSpPr/>
          <p:nvPr/>
        </p:nvSpPr>
        <p:spPr bwMode="auto">
          <a:xfrm>
            <a:off x="300624" y="4158196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Espace réservé du contenu 1"/>
          <p:cNvSpPr>
            <a:spLocks noGrp="1"/>
          </p:cNvSpPr>
          <p:nvPr>
            <p:ph idx="11"/>
          </p:nvPr>
        </p:nvSpPr>
        <p:spPr>
          <a:xfrm>
            <a:off x="0" y="1478071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nature du leadership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styles de leadership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théories du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Leadership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Théories axées sur les traits de caractères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Théories axées sur le comportement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 Théories situationnelles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 du leadership transformationnel</a:t>
            </a: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femmes et 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leadership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théorie du leadership transformationnel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866378" y="1202499"/>
            <a:ext cx="7277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Les dirigeants de l’avenir peuvent contribuer  à élaborer </a:t>
            </a:r>
          </a:p>
          <a:p>
            <a:r>
              <a:rPr lang="fr-FR" sz="1600" dirty="0" smtClean="0"/>
              <a:t>un style de leadership qui amène l’organisation à devenir ce qu’elle doit être</a:t>
            </a:r>
            <a:endParaRPr lang="fr-FR" sz="1600" dirty="0"/>
          </a:p>
        </p:txBody>
      </p:sp>
      <p:sp>
        <p:nvSpPr>
          <p:cNvPr id="4" name="ZoneTexte 3"/>
          <p:cNvSpPr txBox="1"/>
          <p:nvPr/>
        </p:nvSpPr>
        <p:spPr>
          <a:xfrm>
            <a:off x="2029216" y="1828800"/>
            <a:ext cx="455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>
                <a:solidFill>
                  <a:srgbClr val="FF0000"/>
                </a:solidFill>
              </a:rPr>
              <a:t>Les qualités du leader transformationnel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979112" y="2392471"/>
            <a:ext cx="3983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Élabore une vision séduisante</a:t>
            </a:r>
            <a:endParaRPr lang="fr-FR" sz="1600" dirty="0"/>
          </a:p>
        </p:txBody>
      </p:sp>
      <p:sp>
        <p:nvSpPr>
          <p:cNvPr id="6" name="ZoneTexte 5"/>
          <p:cNvSpPr txBox="1"/>
          <p:nvPr/>
        </p:nvSpPr>
        <p:spPr>
          <a:xfrm>
            <a:off x="2104373" y="2918564"/>
            <a:ext cx="4597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Faire partager sa vision aux autres</a:t>
            </a:r>
            <a:endParaRPr lang="fr-FR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1941535" y="3407079"/>
            <a:ext cx="336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Susciter la confiance</a:t>
            </a:r>
            <a:endParaRPr lang="fr-FR" sz="1600" dirty="0"/>
          </a:p>
        </p:txBody>
      </p:sp>
      <p:sp>
        <p:nvSpPr>
          <p:cNvPr id="8" name="ZoneTexte 7"/>
          <p:cNvSpPr txBox="1"/>
          <p:nvPr/>
        </p:nvSpPr>
        <p:spPr>
          <a:xfrm>
            <a:off x="2054268" y="3933173"/>
            <a:ext cx="4334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Se réaliser en ayant confiance en soi</a:t>
            </a:r>
            <a:endParaRPr lang="fr-FR" sz="1600" dirty="0"/>
          </a:p>
        </p:txBody>
      </p:sp>
      <p:sp>
        <p:nvSpPr>
          <p:cNvPr id="9" name="ZoneTexte 8"/>
          <p:cNvSpPr txBox="1"/>
          <p:nvPr/>
        </p:nvSpPr>
        <p:spPr>
          <a:xfrm>
            <a:off x="6488481" y="3607496"/>
            <a:ext cx="2655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Bernard M. Bass</a:t>
            </a:r>
            <a:endParaRPr lang="fr-FR" sz="1600" dirty="0"/>
          </a:p>
        </p:txBody>
      </p:sp>
      <p:sp>
        <p:nvSpPr>
          <p:cNvPr id="10" name="ZoneTexte 9"/>
          <p:cNvSpPr txBox="1"/>
          <p:nvPr/>
        </p:nvSpPr>
        <p:spPr>
          <a:xfrm>
            <a:off x="1791222" y="4496840"/>
            <a:ext cx="685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>
                <a:solidFill>
                  <a:srgbClr val="FF0000"/>
                </a:solidFill>
              </a:rPr>
              <a:t>Le processus de transformation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916481" y="5223349"/>
            <a:ext cx="5649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Reconnaître la nécessité d’un changement</a:t>
            </a:r>
            <a:endParaRPr lang="fr-FR" sz="1600" dirty="0"/>
          </a:p>
        </p:txBody>
      </p:sp>
      <p:sp>
        <p:nvSpPr>
          <p:cNvPr id="12" name="ZoneTexte 11"/>
          <p:cNvSpPr txBox="1"/>
          <p:nvPr/>
        </p:nvSpPr>
        <p:spPr>
          <a:xfrm>
            <a:off x="2154477" y="5636708"/>
            <a:ext cx="6062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Elaborer une vision commune </a:t>
            </a:r>
            <a:endParaRPr lang="fr-FR" sz="16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054268" y="6150275"/>
            <a:ext cx="6475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Institutionnaliser le changement</a:t>
            </a:r>
            <a:endParaRPr lang="fr-FR" sz="16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 l="26873" t="49728" r="59437" b="32695"/>
          <a:stretch>
            <a:fillRect/>
          </a:stretch>
        </p:blipFill>
        <p:spPr bwMode="auto">
          <a:xfrm>
            <a:off x="6575636" y="1807806"/>
            <a:ext cx="2370472" cy="1712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Flèche vers la droite 6"/>
          <p:cNvSpPr/>
          <p:nvPr/>
        </p:nvSpPr>
        <p:spPr bwMode="auto">
          <a:xfrm>
            <a:off x="275572" y="4696815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Espace réservé du contenu 1"/>
          <p:cNvSpPr>
            <a:spLocks noGrp="1"/>
          </p:cNvSpPr>
          <p:nvPr>
            <p:ph idx="11"/>
          </p:nvPr>
        </p:nvSpPr>
        <p:spPr>
          <a:xfrm>
            <a:off x="0" y="1478071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nature du leadership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styles de leadership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théories du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Leadership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Théories axées sur les traits de caractères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Théories axées sur le comportement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 Théories situationnelles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 du leadership transformationnel</a:t>
            </a: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femmes et 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leadership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femmes et le leadership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3795387" y="1891430"/>
            <a:ext cx="2442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Des millions de postes de cadres sont occupés par les femmes</a:t>
            </a:r>
            <a:endParaRPr lang="fr-FR" sz="1600" dirty="0"/>
          </a:p>
        </p:txBody>
      </p:sp>
      <p:sp>
        <p:nvSpPr>
          <p:cNvPr id="6" name="ZoneTexte 5"/>
          <p:cNvSpPr txBox="1"/>
          <p:nvPr/>
        </p:nvSpPr>
        <p:spPr>
          <a:xfrm>
            <a:off x="1778696" y="4083485"/>
            <a:ext cx="7014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Agnès </a:t>
            </a:r>
            <a:r>
              <a:rPr lang="fr-FR" sz="1600" dirty="0" err="1" smtClean="0"/>
              <a:t>Arcier</a:t>
            </a:r>
            <a:r>
              <a:rPr lang="fr-FR" sz="1600" dirty="0" smtClean="0"/>
              <a:t> distingue les qualités féminines des qualités masculines</a:t>
            </a:r>
            <a:endParaRPr lang="fr-FR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1716066" y="5974916"/>
            <a:ext cx="5073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>
                <a:solidFill>
                  <a:srgbClr val="FF0000"/>
                </a:solidFill>
              </a:rPr>
              <a:t>Les qualités masculines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929008" y="5073041"/>
            <a:ext cx="6651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Capacité d’écoute, recherche de consensus, pragmatisme, sens du partage</a:t>
            </a:r>
            <a:endParaRPr lang="fr-FR" sz="1600" dirty="0"/>
          </a:p>
        </p:txBody>
      </p:sp>
      <p:sp>
        <p:nvSpPr>
          <p:cNvPr id="9" name="ZoneTexte 8"/>
          <p:cNvSpPr txBox="1"/>
          <p:nvPr/>
        </p:nvSpPr>
        <p:spPr>
          <a:xfrm>
            <a:off x="1893518" y="4624192"/>
            <a:ext cx="5073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>
                <a:solidFill>
                  <a:srgbClr val="FF0000"/>
                </a:solidFill>
              </a:rPr>
              <a:t>Les qualités féminines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766170" y="6457890"/>
            <a:ext cx="6613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Force, sens de compétition</a:t>
            </a:r>
            <a:r>
              <a:rPr lang="fr-FR" sz="1600" smtClean="0"/>
              <a:t>, rationalité</a:t>
            </a:r>
            <a:endParaRPr lang="fr-FR" sz="1600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/>
          <a:srcRect l="22685" t="39962" r="55887" b="22411"/>
          <a:stretch>
            <a:fillRect/>
          </a:stretch>
        </p:blipFill>
        <p:spPr bwMode="auto">
          <a:xfrm>
            <a:off x="1954061" y="1487206"/>
            <a:ext cx="1766169" cy="1744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 cstate="print"/>
          <a:srcRect l="34466" t="30456" r="46466" b="35059"/>
          <a:stretch>
            <a:fillRect/>
          </a:stretch>
        </p:blipFill>
        <p:spPr bwMode="auto">
          <a:xfrm>
            <a:off x="6400801" y="1174638"/>
            <a:ext cx="2342367" cy="2382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ZoneTexte 11"/>
          <p:cNvSpPr txBox="1"/>
          <p:nvPr/>
        </p:nvSpPr>
        <p:spPr>
          <a:xfrm>
            <a:off x="6125227" y="3632548"/>
            <a:ext cx="2855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/>
              <a:t>Agnès </a:t>
            </a:r>
            <a:r>
              <a:rPr lang="fr-FR" sz="1600" dirty="0" err="1" smtClean="0"/>
              <a:t>Arcier</a:t>
            </a:r>
            <a:endParaRPr lang="fr-FR" sz="1600" dirty="0"/>
          </a:p>
        </p:txBody>
      </p:sp>
      <p:sp>
        <p:nvSpPr>
          <p:cNvPr id="13" name="Flèche vers la droite 6"/>
          <p:cNvSpPr/>
          <p:nvPr/>
        </p:nvSpPr>
        <p:spPr bwMode="auto">
          <a:xfrm>
            <a:off x="175364" y="5511007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Espace réservé du contenu 1"/>
          <p:cNvSpPr>
            <a:spLocks noGrp="1"/>
          </p:cNvSpPr>
          <p:nvPr>
            <p:ph idx="11"/>
          </p:nvPr>
        </p:nvSpPr>
        <p:spPr>
          <a:xfrm>
            <a:off x="0" y="1478071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nature du leadership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styles de leadership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théories du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Leadership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Théories axées sur les traits de caractères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Théories axées sur le comportement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 Théories situationnelles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 du leadership transformationnel</a:t>
            </a: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femmes et 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leadership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dirty="0" smtClean="0">
                <a:latin typeface="Arial Narrow" charset="0"/>
                <a:cs typeface="Tahoma" charset="0"/>
              </a:rPr>
              <a:t>Objectif pour l’étudiant</a:t>
            </a:r>
            <a:endParaRPr lang="fr-FR" sz="32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13359" y="1519694"/>
            <a:ext cx="8730641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En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complétant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ce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chapitre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,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vous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devez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être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capables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 de : 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+mn-lt"/>
              <a:ea typeface="ＭＳ Ｐゴシック" charset="0"/>
              <a:cs typeface="+mn-cs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325676" y="3394553"/>
            <a:ext cx="810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/>
              <a:t>Décrire les divers styles de leadership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75572" y="4096012"/>
            <a:ext cx="7966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/>
              <a:t>Décrire brièvement les plus importantes théories du leadership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425885" y="2592888"/>
            <a:ext cx="83298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/>
              <a:t>Expliquer la signification du terme leadership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èche vers la droite 6"/>
          <p:cNvSpPr/>
          <p:nvPr/>
        </p:nvSpPr>
        <p:spPr bwMode="auto">
          <a:xfrm>
            <a:off x="338202" y="1678042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410" name="Titre 4"/>
          <p:cNvSpPr>
            <a:spLocks noGrp="1"/>
          </p:cNvSpPr>
          <p:nvPr>
            <p:ph type="title"/>
          </p:nvPr>
        </p:nvSpPr>
        <p:spPr>
          <a:xfrm>
            <a:off x="123826" y="0"/>
            <a:ext cx="9020174" cy="968375"/>
          </a:xfrm>
        </p:spPr>
        <p:txBody>
          <a:bodyPr/>
          <a:lstStyle/>
          <a:p>
            <a:pPr marL="514350" indent="-514350" eaLnBrk="1" hangingPunct="1">
              <a:lnSpc>
                <a:spcPct val="120000"/>
              </a:lnSpc>
            </a:pPr>
            <a:r>
              <a:rPr lang="fr-FR" sz="2800" dirty="0" smtClean="0">
                <a:latin typeface="Arial" charset="0"/>
                <a:cs typeface="Arial" charset="0"/>
              </a:rPr>
              <a:t>La nature du leadership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1"/>
          </p:nvPr>
        </p:nvSpPr>
        <p:spPr>
          <a:xfrm>
            <a:off x="0" y="1427967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nature du leadership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styles de leadership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théories du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Leadership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Théories axées sur les traits de caractères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Théories axées sur le comportement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 Théories situationnelles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 du leadership transformationnel</a:t>
            </a: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femmes et 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leadership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2179528" y="1440493"/>
            <a:ext cx="5962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2379944" y="1252604"/>
            <a:ext cx="47974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800" dirty="0" smtClean="0"/>
              <a:t>Le leadership est le processus grâce auquel une personne exerce de l’influence sur d’autres personnes et inspire, motive et dirige leurs activités en vue de les aider à réaliser des objectifs d’un groupe ou d’une organisation.</a:t>
            </a:r>
            <a:endParaRPr lang="fr-FR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20451" t="25540" r="41267" b="22178"/>
          <a:stretch>
            <a:fillRect/>
          </a:stretch>
        </p:blipFill>
        <p:spPr bwMode="auto">
          <a:xfrm>
            <a:off x="5829638" y="2993720"/>
            <a:ext cx="3101419" cy="1560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ZoneTexte 9"/>
          <p:cNvSpPr txBox="1"/>
          <p:nvPr/>
        </p:nvSpPr>
        <p:spPr>
          <a:xfrm>
            <a:off x="2179528" y="4045907"/>
            <a:ext cx="3394554" cy="26161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sz="1800" dirty="0" smtClean="0"/>
              <a:t>-Innove</a:t>
            </a:r>
          </a:p>
          <a:p>
            <a:r>
              <a:rPr lang="fr-FR" sz="1800" dirty="0" smtClean="0"/>
              <a:t>-Est original</a:t>
            </a:r>
          </a:p>
          <a:p>
            <a:r>
              <a:rPr lang="fr-FR" sz="1800" dirty="0" smtClean="0"/>
              <a:t>-Fait progresser l’organisation</a:t>
            </a:r>
          </a:p>
          <a:p>
            <a:r>
              <a:rPr lang="fr-FR" sz="1800" dirty="0" smtClean="0"/>
              <a:t>-S’intéresse surtout aux gens</a:t>
            </a:r>
          </a:p>
          <a:p>
            <a:r>
              <a:rPr lang="fr-FR" sz="1800" dirty="0" smtClean="0"/>
              <a:t>-Inspire la confiance</a:t>
            </a:r>
          </a:p>
          <a:p>
            <a:r>
              <a:rPr lang="fr-FR" sz="1800" dirty="0" smtClean="0"/>
              <a:t>-Regarde l’avenir</a:t>
            </a:r>
          </a:p>
          <a:p>
            <a:r>
              <a:rPr lang="fr-FR" sz="1800" dirty="0" smtClean="0"/>
              <a:t>-Crée</a:t>
            </a:r>
          </a:p>
          <a:p>
            <a:r>
              <a:rPr lang="fr-FR" sz="1800" dirty="0" smtClean="0"/>
              <a:t>-Fait preuve d’initiative</a:t>
            </a:r>
          </a:p>
          <a:p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768251" y="3469710"/>
            <a:ext cx="1878904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Le leader</a:t>
            </a:r>
            <a:endParaRPr lang="fr-FR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qualités essentielles du bon leader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966586" y="1615858"/>
            <a:ext cx="394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/>
              <a:t>La perspicacité créative ( poser les bonnes questions)</a:t>
            </a:r>
            <a:endParaRPr lang="fr-FR" sz="1800" dirty="0"/>
          </a:p>
        </p:txBody>
      </p:sp>
      <p:sp>
        <p:nvSpPr>
          <p:cNvPr id="4" name="ZoneTexte 3"/>
          <p:cNvSpPr txBox="1"/>
          <p:nvPr/>
        </p:nvSpPr>
        <p:spPr>
          <a:xfrm>
            <a:off x="1941534" y="2680570"/>
            <a:ext cx="4008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/>
              <a:t>La sensibilité( ménager la susceptibilité des autres)</a:t>
            </a:r>
            <a:endParaRPr lang="fr-FR" sz="1800" dirty="0"/>
          </a:p>
        </p:txBody>
      </p:sp>
      <p:sp>
        <p:nvSpPr>
          <p:cNvPr id="5" name="ZoneTexte 4"/>
          <p:cNvSpPr txBox="1"/>
          <p:nvPr/>
        </p:nvSpPr>
        <p:spPr>
          <a:xfrm>
            <a:off x="1903955" y="3670126"/>
            <a:ext cx="6663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/>
              <a:t>La capacité d’avoir une vision de l’avenir ( se projeter dans l’avenir)</a:t>
            </a:r>
            <a:endParaRPr lang="fr-FR" sz="1800" dirty="0"/>
          </a:p>
        </p:txBody>
      </p:sp>
      <p:sp>
        <p:nvSpPr>
          <p:cNvPr id="6" name="ZoneTexte 5"/>
          <p:cNvSpPr txBox="1"/>
          <p:nvPr/>
        </p:nvSpPr>
        <p:spPr>
          <a:xfrm>
            <a:off x="1966587" y="4534422"/>
            <a:ext cx="6425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/>
              <a:t>La souplesse (faculté d’adaptation)</a:t>
            </a:r>
            <a:endParaRPr lang="fr-FR" sz="1800" dirty="0"/>
          </a:p>
        </p:txBody>
      </p:sp>
      <p:sp>
        <p:nvSpPr>
          <p:cNvPr id="7" name="ZoneTexte 6"/>
          <p:cNvSpPr txBox="1"/>
          <p:nvPr/>
        </p:nvSpPr>
        <p:spPr>
          <a:xfrm>
            <a:off x="1903955" y="5098093"/>
            <a:ext cx="5724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/>
              <a:t>La patience (s’intéresser au long terme)</a:t>
            </a:r>
            <a:endParaRPr lang="fr-FR" sz="1800" dirty="0"/>
          </a:p>
        </p:txBody>
      </p:sp>
      <p:sp>
        <p:nvSpPr>
          <p:cNvPr id="8" name="ZoneTexte 7"/>
          <p:cNvSpPr txBox="1"/>
          <p:nvPr/>
        </p:nvSpPr>
        <p:spPr>
          <a:xfrm>
            <a:off x="1916482" y="5934670"/>
            <a:ext cx="66763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/>
              <a:t>L’aptitude à amener les gens à se concentrer sur un objectif</a:t>
            </a:r>
          </a:p>
          <a:p>
            <a:r>
              <a:rPr lang="fr-FR" sz="1800" dirty="0" smtClean="0"/>
              <a:t> ( canaliser les efforts individuels ainsi que l’énergie et les ressources)</a:t>
            </a:r>
            <a:endParaRPr lang="fr-FR" sz="1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14873" t="42516" r="48535" b="24282"/>
          <a:stretch>
            <a:fillRect/>
          </a:stretch>
        </p:blipFill>
        <p:spPr bwMode="auto">
          <a:xfrm>
            <a:off x="6267755" y="1816274"/>
            <a:ext cx="2876245" cy="1468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lèche vers la droite 6"/>
          <p:cNvSpPr/>
          <p:nvPr/>
        </p:nvSpPr>
        <p:spPr bwMode="auto">
          <a:xfrm>
            <a:off x="338202" y="1678042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Espace réservé du contenu 1"/>
          <p:cNvSpPr>
            <a:spLocks noGrp="1"/>
          </p:cNvSpPr>
          <p:nvPr>
            <p:ph idx="11"/>
          </p:nvPr>
        </p:nvSpPr>
        <p:spPr>
          <a:xfrm>
            <a:off x="0" y="1427967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nature du leadership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styles de leadership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théories du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Leadership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Théories axées sur les traits de caractères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Théories axées sur le comportement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 Théories situationnelles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 du leadership transformationnel</a:t>
            </a: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femmes et 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leadership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formes de pouvoir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741118" y="2254685"/>
            <a:ext cx="34571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/>
              <a:t>Le pouvoir est l’autorité que détient un gestionnaire en vertu de sa position dans la hiérarchie d’une organisation</a:t>
            </a:r>
            <a:endParaRPr lang="fr-FR" sz="1800" dirty="0"/>
          </a:p>
        </p:txBody>
      </p:sp>
      <p:sp>
        <p:nvSpPr>
          <p:cNvPr id="4" name="ZoneTexte 3"/>
          <p:cNvSpPr txBox="1"/>
          <p:nvPr/>
        </p:nvSpPr>
        <p:spPr>
          <a:xfrm>
            <a:off x="1966586" y="4233797"/>
            <a:ext cx="502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/>
              <a:t>Nous distinguons deux types de pouvoir:</a:t>
            </a:r>
            <a:endParaRPr lang="fr-FR" sz="1800" dirty="0"/>
          </a:p>
        </p:txBody>
      </p:sp>
      <p:sp>
        <p:nvSpPr>
          <p:cNvPr id="5" name="ZoneTexte 4"/>
          <p:cNvSpPr txBox="1"/>
          <p:nvPr/>
        </p:nvSpPr>
        <p:spPr>
          <a:xfrm>
            <a:off x="1979113" y="4597052"/>
            <a:ext cx="3432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>
                <a:solidFill>
                  <a:srgbClr val="FF0000"/>
                </a:solidFill>
              </a:rPr>
              <a:t>Le pouvoir lié à la fonction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778696" y="4960307"/>
            <a:ext cx="20542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Pouvoir légitime</a:t>
            </a:r>
            <a:endParaRPr lang="fr-FR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3983276" y="5223353"/>
            <a:ext cx="3344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Le pouvoir de la récompense</a:t>
            </a:r>
            <a:endParaRPr lang="fr-FR" sz="1600" dirty="0"/>
          </a:p>
        </p:txBody>
      </p:sp>
      <p:sp>
        <p:nvSpPr>
          <p:cNvPr id="8" name="ZoneTexte 7"/>
          <p:cNvSpPr txBox="1"/>
          <p:nvPr/>
        </p:nvSpPr>
        <p:spPr>
          <a:xfrm>
            <a:off x="1766169" y="5361140"/>
            <a:ext cx="2906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Le pouvoir coercitif</a:t>
            </a:r>
            <a:endParaRPr lang="fr-FR" sz="1600" dirty="0"/>
          </a:p>
        </p:txBody>
      </p:sp>
      <p:sp>
        <p:nvSpPr>
          <p:cNvPr id="9" name="ZoneTexte 8"/>
          <p:cNvSpPr txBox="1"/>
          <p:nvPr/>
        </p:nvSpPr>
        <p:spPr>
          <a:xfrm>
            <a:off x="2705622" y="5774499"/>
            <a:ext cx="294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>
                <a:solidFill>
                  <a:srgbClr val="FF0000"/>
                </a:solidFill>
              </a:rPr>
              <a:t>Le pouvoir personnel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866379" y="6212910"/>
            <a:ext cx="2780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Pouvoir d’expert</a:t>
            </a:r>
            <a:endParaRPr lang="fr-FR" sz="1600" dirty="0"/>
          </a:p>
        </p:txBody>
      </p:sp>
      <p:sp>
        <p:nvSpPr>
          <p:cNvPr id="11" name="ZoneTexte 10"/>
          <p:cNvSpPr txBox="1"/>
          <p:nvPr/>
        </p:nvSpPr>
        <p:spPr>
          <a:xfrm>
            <a:off x="5398718" y="6175331"/>
            <a:ext cx="2880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Pouvoir de référence</a:t>
            </a:r>
            <a:endParaRPr lang="fr-FR" sz="1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17753" t="38283" r="49803" b="21878"/>
          <a:stretch>
            <a:fillRect/>
          </a:stretch>
        </p:blipFill>
        <p:spPr bwMode="auto">
          <a:xfrm>
            <a:off x="5450876" y="1553227"/>
            <a:ext cx="3693124" cy="2550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Flèche vers la droite 6"/>
          <p:cNvSpPr/>
          <p:nvPr/>
        </p:nvSpPr>
        <p:spPr bwMode="auto">
          <a:xfrm>
            <a:off x="338202" y="1678042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Espace réservé du contenu 1"/>
          <p:cNvSpPr>
            <a:spLocks noGrp="1"/>
          </p:cNvSpPr>
          <p:nvPr>
            <p:ph idx="11"/>
          </p:nvPr>
        </p:nvSpPr>
        <p:spPr>
          <a:xfrm>
            <a:off x="0" y="1427967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nature du leadership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styles de leadership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théories du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Leadership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Théories axées sur les traits de caractères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Théories axées sur le comportement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 Théories situationnelles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 du leadership transformationnel</a:t>
            </a: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femmes et 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leadership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Pouvoir lié à la fonction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2442576" y="1340285"/>
            <a:ext cx="2530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>
                <a:solidFill>
                  <a:srgbClr val="FF0000"/>
                </a:solidFill>
              </a:rPr>
              <a:t>Pouvoir légitime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866379" y="2379945"/>
            <a:ext cx="29811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800" dirty="0" smtClean="0"/>
              <a:t>L’autorité attachée à un poste lié  et permettant d’imposer des règles aux individus.</a:t>
            </a:r>
            <a:endParaRPr lang="fr-FR" sz="1800" dirty="0"/>
          </a:p>
        </p:txBody>
      </p:sp>
      <p:sp>
        <p:nvSpPr>
          <p:cNvPr id="5" name="ZoneTexte 4"/>
          <p:cNvSpPr txBox="1"/>
          <p:nvPr/>
        </p:nvSpPr>
        <p:spPr>
          <a:xfrm>
            <a:off x="1828801" y="5060515"/>
            <a:ext cx="5899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800" dirty="0" smtClean="0"/>
              <a:t> Exemple :PDG, vices présidents cadres intermédiaires.. les policiers, les juges, les parents, les enseignants</a:t>
            </a:r>
            <a:endParaRPr lang="fr-FR" sz="1800" dirty="0"/>
          </a:p>
        </p:txBody>
      </p:sp>
      <p:sp>
        <p:nvSpPr>
          <p:cNvPr id="6" name="ZoneTexte 5"/>
          <p:cNvSpPr txBox="1"/>
          <p:nvPr/>
        </p:nvSpPr>
        <p:spPr>
          <a:xfrm>
            <a:off x="1891430" y="4409162"/>
            <a:ext cx="6025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800" dirty="0" smtClean="0"/>
              <a:t>Son étendu varie suivant le poste occupé</a:t>
            </a:r>
            <a:endParaRPr lang="fr-FR" sz="18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l="17753" t="38283" r="49803" b="21878"/>
          <a:stretch>
            <a:fillRect/>
          </a:stretch>
        </p:blipFill>
        <p:spPr bwMode="auto">
          <a:xfrm>
            <a:off x="5187829" y="1565753"/>
            <a:ext cx="3693124" cy="2550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lèche vers la droite 6"/>
          <p:cNvSpPr/>
          <p:nvPr/>
        </p:nvSpPr>
        <p:spPr bwMode="auto">
          <a:xfrm>
            <a:off x="338202" y="1678042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Espace réservé du contenu 1"/>
          <p:cNvSpPr>
            <a:spLocks noGrp="1"/>
          </p:cNvSpPr>
          <p:nvPr>
            <p:ph idx="11"/>
          </p:nvPr>
        </p:nvSpPr>
        <p:spPr>
          <a:xfrm>
            <a:off x="0" y="1427967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nature du leadership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styles de leadership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théories du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Leadership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Théories axées sur les traits de caractères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Théories axées sur le comportement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 Théories situationnelles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 du leadership transformationnel</a:t>
            </a: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femmes et 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leadership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Pouvoir lié à la fonction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2855933" y="1365337"/>
            <a:ext cx="527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q"/>
            </a:pPr>
            <a:r>
              <a:rPr lang="fr-FR" sz="1800" dirty="0" smtClean="0">
                <a:solidFill>
                  <a:srgbClr val="FF0000"/>
                </a:solidFill>
              </a:rPr>
              <a:t>Pouvoir de la récompense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954061" y="1991638"/>
            <a:ext cx="33068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800" dirty="0" smtClean="0"/>
              <a:t>La capacité de donner un bien matériel ou moral à un individu pour l’encourager à persévérer dans sa conduite.</a:t>
            </a:r>
            <a:endParaRPr lang="fr-FR" sz="1800" dirty="0"/>
          </a:p>
        </p:txBody>
      </p:sp>
      <p:sp>
        <p:nvSpPr>
          <p:cNvPr id="5" name="ZoneTexte 4"/>
          <p:cNvSpPr txBox="1"/>
          <p:nvPr/>
        </p:nvSpPr>
        <p:spPr>
          <a:xfrm>
            <a:off x="5110619" y="2317316"/>
            <a:ext cx="3745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800" dirty="0" smtClean="0"/>
              <a:t>Accorder une promotion, une prime, une hausse de salaire</a:t>
            </a:r>
            <a:endParaRPr lang="fr-FR" sz="1800" dirty="0"/>
          </a:p>
        </p:txBody>
      </p:sp>
      <p:sp>
        <p:nvSpPr>
          <p:cNvPr id="6" name="ZoneTexte 5"/>
          <p:cNvSpPr txBox="1"/>
          <p:nvPr/>
        </p:nvSpPr>
        <p:spPr>
          <a:xfrm>
            <a:off x="2956142" y="3832964"/>
            <a:ext cx="3507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>
                <a:solidFill>
                  <a:srgbClr val="FF0000"/>
                </a:solidFill>
              </a:rPr>
              <a:t>Le pouvoir coercitif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778695" y="4747365"/>
            <a:ext cx="3294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800" dirty="0" smtClean="0"/>
              <a:t>La capacité de contraindre un individu à adopter une conduite donnée.</a:t>
            </a:r>
            <a:endParaRPr lang="fr-FR" sz="1800" dirty="0"/>
          </a:p>
        </p:txBody>
      </p:sp>
      <p:sp>
        <p:nvSpPr>
          <p:cNvPr id="8" name="ZoneTexte 7"/>
          <p:cNvSpPr txBox="1"/>
          <p:nvPr/>
        </p:nvSpPr>
        <p:spPr>
          <a:xfrm>
            <a:off x="5110619" y="4634630"/>
            <a:ext cx="40333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800" dirty="0" smtClean="0"/>
              <a:t>Exemple refuser la hausse de salaire à un employé, rétrograder un employé, l’évaluer négativement, humilier un subordonné</a:t>
            </a:r>
            <a:endParaRPr lang="fr-FR" sz="1800" dirty="0"/>
          </a:p>
        </p:txBody>
      </p:sp>
      <p:sp>
        <p:nvSpPr>
          <p:cNvPr id="9" name="Flèche vers la droite 6"/>
          <p:cNvSpPr/>
          <p:nvPr/>
        </p:nvSpPr>
        <p:spPr bwMode="auto">
          <a:xfrm>
            <a:off x="338202" y="1678042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Espace réservé du contenu 1"/>
          <p:cNvSpPr>
            <a:spLocks noGrp="1"/>
          </p:cNvSpPr>
          <p:nvPr>
            <p:ph idx="11"/>
          </p:nvPr>
        </p:nvSpPr>
        <p:spPr>
          <a:xfrm>
            <a:off x="0" y="1427967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nature du leadership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styles de leadership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théories du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Leadership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Théories axées sur les traits de caractères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Théories axées sur le comportement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 Théories situationnelles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 du leadership transformationnel</a:t>
            </a: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femmes et 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leadership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Pouvoir personnel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2091846" y="1290181"/>
            <a:ext cx="3995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>
                <a:solidFill>
                  <a:srgbClr val="FF0000"/>
                </a:solidFill>
              </a:rPr>
              <a:t>Le pouvoir d’expert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853852" y="1979112"/>
            <a:ext cx="6576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800" dirty="0" smtClean="0"/>
              <a:t>La capacité d’influencer la conduite d’autrui</a:t>
            </a:r>
            <a:endParaRPr lang="fr-FR" sz="1800" dirty="0"/>
          </a:p>
        </p:txBody>
      </p:sp>
      <p:sp>
        <p:nvSpPr>
          <p:cNvPr id="5" name="ZoneTexte 4"/>
          <p:cNvSpPr txBox="1"/>
          <p:nvPr/>
        </p:nvSpPr>
        <p:spPr>
          <a:xfrm>
            <a:off x="1741118" y="2530258"/>
            <a:ext cx="6826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800" dirty="0" smtClean="0"/>
              <a:t>Il provient de la connaissance et de l’expérience d’une personne</a:t>
            </a:r>
            <a:endParaRPr lang="fr-FR" sz="1800" dirty="0"/>
          </a:p>
        </p:txBody>
      </p:sp>
      <p:sp>
        <p:nvSpPr>
          <p:cNvPr id="6" name="ZoneTexte 5"/>
          <p:cNvSpPr txBox="1"/>
          <p:nvPr/>
        </p:nvSpPr>
        <p:spPr>
          <a:xfrm>
            <a:off x="1816274" y="3256767"/>
            <a:ext cx="7064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800" dirty="0" smtClean="0"/>
              <a:t>Les médecins, les avocats, les ingénieurs, les comptables détiennent un pouvoir lié à leur compétence.</a:t>
            </a:r>
            <a:endParaRPr lang="fr-FR" sz="1800" dirty="0"/>
          </a:p>
        </p:txBody>
      </p:sp>
      <p:sp>
        <p:nvSpPr>
          <p:cNvPr id="7" name="ZoneTexte 6"/>
          <p:cNvSpPr txBox="1"/>
          <p:nvPr/>
        </p:nvSpPr>
        <p:spPr>
          <a:xfrm>
            <a:off x="2054269" y="4246323"/>
            <a:ext cx="3256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>
                <a:solidFill>
                  <a:srgbClr val="FF0000"/>
                </a:solidFill>
              </a:rPr>
              <a:t>Le pouvoir de référence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941535" y="4822521"/>
            <a:ext cx="53110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/>
              <a:t>La capacité d’exercer un ascendant sur les autres du fait de la forte personnalité ou du prestige dont jouit un individu.</a:t>
            </a:r>
            <a:endParaRPr lang="fr-FR" sz="1800" dirty="0"/>
          </a:p>
        </p:txBody>
      </p:sp>
      <p:sp>
        <p:nvSpPr>
          <p:cNvPr id="9" name="Flèche vers la droite 6"/>
          <p:cNvSpPr/>
          <p:nvPr/>
        </p:nvSpPr>
        <p:spPr bwMode="auto">
          <a:xfrm>
            <a:off x="338202" y="1678042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Espace réservé du contenu 1"/>
          <p:cNvSpPr>
            <a:spLocks noGrp="1"/>
          </p:cNvSpPr>
          <p:nvPr>
            <p:ph idx="11"/>
          </p:nvPr>
        </p:nvSpPr>
        <p:spPr>
          <a:xfrm>
            <a:off x="0" y="1427967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nature du leadership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styles de leadership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théories du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Leadership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Théories axées sur les traits de caractères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Théories axées sur le comportement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 Théories situationnelles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Théorie du leadership transformationnel</a:t>
            </a: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femmes et 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leadership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 cap="flat" cmpd="sng" algn="ctr">
          <a:solidFill>
            <a:srgbClr val="990000"/>
          </a:solidFill>
          <a:prstDash val="solid"/>
          <a:round/>
          <a:headEnd type="none" w="med" len="med"/>
          <a:tailEnd type="arrow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19050" cap="flat" cmpd="sng" algn="ctr">
          <a:solidFill>
            <a:srgbClr val="99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Standarddesign">
  <a:themeElements>
    <a:clrScheme name="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990000"/>
      </a:hlink>
      <a:folHlink>
        <a:srgbClr val="990000"/>
      </a:folHlink>
    </a:clrScheme>
    <a:fontScheme name="Standard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28378</TotalTime>
  <Words>2960</Words>
  <Application>Microsoft Office PowerPoint</Application>
  <PresentationFormat>Affichage à l'écran (4:3)</PresentationFormat>
  <Paragraphs>1128</Paragraphs>
  <Slides>29</Slides>
  <Notes>3</Notes>
  <HiddenSlides>0</HiddenSlides>
  <MMClips>0</MMClip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29</vt:i4>
      </vt:variant>
    </vt:vector>
  </HeadingPairs>
  <TitlesOfParts>
    <vt:vector size="31" baseType="lpstr">
      <vt:lpstr>Standarddesign</vt:lpstr>
      <vt:lpstr>1_Standarddesign</vt:lpstr>
      <vt:lpstr>CHAPITRE 9: Le leadership </vt:lpstr>
      <vt:lpstr>Plan</vt:lpstr>
      <vt:lpstr>Objectif pour l’étudiant</vt:lpstr>
      <vt:lpstr>La nature du leadership</vt:lpstr>
      <vt:lpstr>Les qualités essentielles du bon leader</vt:lpstr>
      <vt:lpstr>Les formes de pouvoir</vt:lpstr>
      <vt:lpstr>Pouvoir lié à la fonction</vt:lpstr>
      <vt:lpstr>Pouvoir lié à la fonction</vt:lpstr>
      <vt:lpstr>Pouvoir personnel</vt:lpstr>
      <vt:lpstr>Les styles de leadership</vt:lpstr>
      <vt:lpstr>Les styles de leadership</vt:lpstr>
      <vt:lpstr>Les styles de leadership</vt:lpstr>
      <vt:lpstr>Les styles de leadership</vt:lpstr>
      <vt:lpstr>Les styles de leadership</vt:lpstr>
      <vt:lpstr>Les théories axées sur les traits de caractère</vt:lpstr>
      <vt:lpstr>Les théories axées sur les traits de caractère</vt:lpstr>
      <vt:lpstr>Les théories axées sur le comportement (les modèles béhavioristes)</vt:lpstr>
      <vt:lpstr>Les théories axées sur le comportement</vt:lpstr>
      <vt:lpstr>Les théories axées sur le comportement</vt:lpstr>
      <vt:lpstr>Les théories axées sur le comportement</vt:lpstr>
      <vt:lpstr>Les théories axées sur le comportement</vt:lpstr>
      <vt:lpstr>Les théories axées sur le comportement</vt:lpstr>
      <vt:lpstr>Les théories axées sur le comportement</vt:lpstr>
      <vt:lpstr>Les théories axées sur le comportement</vt:lpstr>
      <vt:lpstr>Les théories situationnelles</vt:lpstr>
      <vt:lpstr>Les théories situationnelles</vt:lpstr>
      <vt:lpstr>Les théories situationnelles</vt:lpstr>
      <vt:lpstr>La théorie du leadership transformationnel</vt:lpstr>
      <vt:lpstr>Les femmes et le leadership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seli</dc:creator>
  <dc:description>PresentationLoad.com</dc:description>
  <cp:lastModifiedBy>apedomeseli@yahoo.fr</cp:lastModifiedBy>
  <cp:revision>2141</cp:revision>
  <dcterms:created xsi:type="dcterms:W3CDTF">2007-11-27T23:54:21Z</dcterms:created>
  <dcterms:modified xsi:type="dcterms:W3CDTF">2019-08-20T15:12:47Z</dcterms:modified>
</cp:coreProperties>
</file>